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7" r:id="rId4"/>
    <p:sldId id="258" r:id="rId5"/>
    <p:sldId id="281" r:id="rId6"/>
    <p:sldId id="265" r:id="rId7"/>
    <p:sldId id="259" r:id="rId8"/>
    <p:sldId id="260" r:id="rId9"/>
    <p:sldId id="275" r:id="rId10"/>
    <p:sldId id="277" r:id="rId11"/>
    <p:sldId id="268" r:id="rId12"/>
    <p:sldId id="276" r:id="rId13"/>
    <p:sldId id="270" r:id="rId14"/>
    <p:sldId id="262" r:id="rId15"/>
    <p:sldId id="274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8683" autoAdjust="0"/>
  </p:normalViewPr>
  <p:slideViewPr>
    <p:cSldViewPr snapToGrid="0">
      <p:cViewPr varScale="1">
        <p:scale>
          <a:sx n="68" d="100"/>
          <a:sy n="68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A343E-7B90-4BD3-A384-867E58286B45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10BA-E883-4742-8CD7-055119994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3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83C2-38DD-4E8A-9CBB-7F882751948A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451C-9964-4DB1-B02E-086F49017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Personal introduction – 1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year Masters (Research) post-graduate at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UCLan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looking at the structure of the Taurus Cloud using data from Gaia DR2.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Presenting initial findings submitted to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Archive and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...... currently under referee process 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5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Plotting spatial distribution of the two populations shows that the distribution is linked to individual cloud regions and structures.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Having identified two distinct populations.....decided to look at their proper motions....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2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One of the main aims of this study....to produce a 3D model of the TMC.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Plot shows initial results using the sample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9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Having identified two proper motions in the sample....decided to look again at the spatial distribution on the cloud...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Star velocity vectors projected with individual proper motions subtracted from their mean group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Wide range of motions within the TMC ......apparently linked to cloud structures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7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Another stats test ......this time using the proper motion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Note red and blue groups swopped over.....this is because we are plotting against ANGULAR MOTION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degrees E of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7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7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Blatant publicity - THANK YOU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4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 to Gaia mission and quick overview – data available on-line in Gaia Archive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Herschel far-infrared image of TMC.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done by Kevin </a:t>
            </a:r>
            <a:r>
              <a:rPr lang="en-GB" sz="18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Luhman</a:t>
            </a:r>
            <a:r>
              <a:rPr lang="en-GB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parallel with ours...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7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Sources binned at 1pc.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expected peak in distribution at 140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an increasing</a:t>
            </a:r>
            <a:r>
              <a:rPr lang="en-GB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slope of graph due to </a:t>
            </a:r>
            <a:r>
              <a:rPr lang="en-GB" sz="1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Needed to look at spatial distribution to look for any patterns…..</a:t>
            </a: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3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7k sources overlaid on a visual extinction map from Schneider et al. (2011) – (indicate reference on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clear distribution  pattern.....can see field stars everywhere.........some ‘over densities’ seen around some of the cloud complexes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Needed to reduce the field for initial study.......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0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Decided to use the Spitzer sources from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Rebull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et al 2010 study (Table 6) and cross-match to our DR2 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this data ‘cut’ has reduced the number of sources and given use 168 sources in both data sets.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5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Extracting the Gaia G-band magnitude and parallax data (with its errors) and converting to distance STILL did not produce the expected population around 140 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is a plot of our 168 sources plotted with distance against G-magnitude.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larger errors at lower magnitudes as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see that the distribution is starting to show 2 peaks.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Binning the sources at 3pc and plotting confirmed two ‘peaks’ in the distribution.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PROBLEM......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Referee not convinced we had clearly found a double-peaked distribution !!,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REFEREE IN THE AUDIENCE??</a:t>
            </a:r>
            <a:endParaRPr lang="en-GB" sz="18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1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Fitting a double Gaussian curve clearly identifies the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Major peak at ~ 130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Minor peak at ~ 160 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Minimum distribution of sources found to be at ~ 148 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3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Distribution split into two groups:....taking minimum (148 pc) from distribution (last slide) to be 150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‘near’ group: between 110 – 150 pc, 113 sources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‘far’ group: between 150 – 180 pc, 52 sources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Decided to see how these populations clustered on the cloud.....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451C-9964-4DB1-B02E-086F490178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8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586-82A9-4971-8A86-7E7A08845CF8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334C-6A16-4AB3-9A07-8B43F3908342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8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A923-F17D-40F2-B724-E8268F54B0F8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EBB9-1D53-45B1-92A8-F56BF8A23EF5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8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DAD6-0A76-4EC9-A86B-B459430BCF6B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9C7E-59FC-45F0-B823-91FE3B3A8BBA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6896-0FC1-47F2-BCD4-CAEC2B2524A9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615-C56F-4971-B4D5-E2AFEA9A0417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7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58DD-A1C8-4AE5-A278-1C0DBCE27D32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45F3-C530-4C1F-B7D2-490F62A8DEA1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D9F0-07D1-4BEC-A5A4-5F6B267A46DC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Revealing the Two 'Horns' of Taurus with Gaia DR2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148A-5D34-41C1-A3B3-8E4F33F1207A}" type="datetime1">
              <a:rPr lang="en-GB" smtClean="0"/>
              <a:pPr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Revealing the Two 'Horns' of Taurus with Gaia DR2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EF13-EE46-4C57-B162-7D9C56326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5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6980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28E391-6C22-4827-90A4-1686B18FA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" y="113274"/>
            <a:ext cx="9142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400" dirty="0">
                <a:solidFill>
                  <a:schemeClr val="bg1"/>
                </a:solidFill>
                <a:latin typeface="Arial" panose="020B0604020202020204" pitchFamily="34" charset="0"/>
              </a:rPr>
              <a:t>Revealing the Two ‘Horns’ of Taurus with </a:t>
            </a:r>
            <a:r>
              <a:rPr lang="en-US" sz="4000" i="1" kern="1400" dirty="0">
                <a:solidFill>
                  <a:schemeClr val="bg1"/>
                </a:solidFill>
                <a:latin typeface="Arial" panose="020B0604020202020204" pitchFamily="34" charset="0"/>
              </a:rPr>
              <a:t>Gaia</a:t>
            </a:r>
            <a:r>
              <a:rPr lang="en-US" sz="4000" kern="1400" dirty="0">
                <a:solidFill>
                  <a:schemeClr val="bg1"/>
                </a:solidFill>
                <a:latin typeface="Arial" panose="020B0604020202020204" pitchFamily="34" charset="0"/>
              </a:rPr>
              <a:t> DR2</a:t>
            </a:r>
          </a:p>
          <a:p>
            <a:pPr algn="ctr"/>
            <a:endParaRPr lang="en-US" sz="4000" kern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sz="4000" kern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sz="600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D. Fleming, Jason M. Kirk, Derek Ward-Thompson &amp; Kate Pattle</a:t>
            </a: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Graham Fleming</a:t>
            </a:r>
          </a:p>
          <a:p>
            <a:pPr algn="ctr"/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STARRY 2019  Conference – 20 June 2019</a:t>
            </a:r>
          </a:p>
          <a:p>
            <a:r>
              <a:rPr lang="en-US" sz="1600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" y="6039922"/>
            <a:ext cx="1351459" cy="513277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1ADC7-BE9D-49C3-9B17-92AA20E7770E}"/>
              </a:ext>
            </a:extLst>
          </p:cNvPr>
          <p:cNvSpPr/>
          <p:nvPr/>
        </p:nvSpPr>
        <p:spPr>
          <a:xfrm>
            <a:off x="4086205" y="6561845"/>
            <a:ext cx="50577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ESA/NASA - Five College Radio Astronomy Observatory (FCRAO), Gopal Narayanan / Mark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Heyer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0" y="6039922"/>
            <a:ext cx="681143" cy="5148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5F494F1-D4D5-416D-A233-F21BC5C8C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4" y="6038399"/>
            <a:ext cx="219687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DDC16-B1E5-4634-BE08-61805EEC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432FC3-3FDB-4F68-B9E4-1A2400353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7" y="630424"/>
            <a:ext cx="6983261" cy="5295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SPATIAL DISTRIBUTION &amp; CLOUD STRUCTURES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69822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A49F4-C1E2-47E8-9EC6-5D9C897B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34606-6C67-4230-9D79-EED00968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1722" r="11660" b="4703"/>
          <a:stretch/>
        </p:blipFill>
        <p:spPr bwMode="auto">
          <a:xfrm>
            <a:off x="1322397" y="572089"/>
            <a:ext cx="6517936" cy="5293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D21631-3DE4-4C24-8911-C498E578E7CE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3D SPATIAL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1515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9F9B-2747-459B-A7C2-354D4D09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3" descr="figure2-pm">
            <a:extLst>
              <a:ext uri="{FF2B5EF4-FFF2-40B4-BE49-F238E27FC236}">
                <a16:creationId xmlns:a16="http://schemas.microsoft.com/office/drawing/2014/main" id="{EC55D3AC-3127-4AB6-9F32-BD6F9667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547341"/>
            <a:ext cx="6282000" cy="47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DEFINING THE PROPER MOTION POPULATIONS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56E48-74F4-4E82-A109-07FE7AE1F263}"/>
              </a:ext>
            </a:extLst>
          </p:cNvPr>
          <p:cNvSpPr txBox="1"/>
          <p:nvPr/>
        </p:nvSpPr>
        <p:spPr>
          <a:xfrm>
            <a:off x="1249471" y="5292001"/>
            <a:ext cx="667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to 40 mas/year ‘cut’ identifies some outliers in each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Centres identified using k-Means clustering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‘Near’ and ‘far’ groupings identified with mean values shown..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470472-ED5A-479D-803C-D891DF9D3C41}"/>
              </a:ext>
            </a:extLst>
          </p:cNvPr>
          <p:cNvGrpSpPr/>
          <p:nvPr/>
        </p:nvGrpSpPr>
        <p:grpSpPr>
          <a:xfrm>
            <a:off x="4708674" y="1783740"/>
            <a:ext cx="998351" cy="1659863"/>
            <a:chOff x="4708674" y="1783740"/>
            <a:chExt cx="998351" cy="16598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5DD446-8FC4-495C-9AB8-144A2EF0B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8674" y="3281195"/>
              <a:ext cx="161280" cy="162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D0BBF5A-23A3-4D95-8C41-FA1408DFD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5745" y="1783740"/>
              <a:ext cx="161280" cy="162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86D9E1-11E9-4B9B-B13A-CCDC6EA3BDF7}"/>
              </a:ext>
            </a:extLst>
          </p:cNvPr>
          <p:cNvSpPr txBox="1">
            <a:spLocks/>
          </p:cNvSpPr>
          <p:nvPr/>
        </p:nvSpPr>
        <p:spPr>
          <a:xfrm>
            <a:off x="2008340" y="3803085"/>
            <a:ext cx="1989265" cy="311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± 2.8 mas/</a:t>
            </a:r>
            <a:r>
              <a:rPr lang="en-GB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86D9E1-11E9-4B9B-B13A-CCDC6EA3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56" y="1478878"/>
            <a:ext cx="1972979" cy="33098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 ± 2.4 mas/</a:t>
            </a:r>
            <a:r>
              <a:rPr lang="en-GB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251170E-DABC-4C34-9A83-E1D06F61E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0" y="630000"/>
            <a:ext cx="6983341" cy="5295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D3F17-70B1-46F9-8DA5-B067DE48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MEAN MOTIONS OF ‘NEAR’ AND ‘FAR’ GROUPS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265051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859D7C-4846-4502-A72F-BDEAAFFA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1" y="1693333"/>
            <a:ext cx="4802617" cy="387773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2D856A-60D2-4E45-929B-61C3586C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403D-489F-49F6-A1B0-5F61FB8CDD3D}"/>
              </a:ext>
            </a:extLst>
          </p:cNvPr>
          <p:cNvSpPr txBox="1">
            <a:spLocks/>
          </p:cNvSpPr>
          <p:nvPr/>
        </p:nvSpPr>
        <p:spPr>
          <a:xfrm>
            <a:off x="337469" y="2504911"/>
            <a:ext cx="3815111" cy="25767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Statistical analysis using proper motions.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p-value of ~ 10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-17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Confirms that populations are</a:t>
            </a:r>
          </a:p>
          <a:p>
            <a:pPr marL="271463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bi-modal.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KOLMOGOROV–SMIRNOV ANALYSIS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314790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FCA2-06EC-4246-B99C-674AC3D2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5556"/>
            <a:ext cx="7886700" cy="1030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We find two independent populations of stars in the TMC with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‘near’ group </a:t>
            </a:r>
            <a:r>
              <a:rPr lang="en-US" sz="1950" kern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50" b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± 16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pc at FWHM, and 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‘far’ group at </a:t>
            </a:r>
            <a:r>
              <a:rPr lang="en-US" sz="1950" kern="14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50" b="1" kern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± 11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pc at FWHM.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F0C7-92A5-404A-BB1D-6583039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320DF7-09E3-447D-9457-8928254F55C8}"/>
              </a:ext>
            </a:extLst>
          </p:cNvPr>
          <p:cNvSpPr txBox="1">
            <a:spLocks/>
          </p:cNvSpPr>
          <p:nvPr/>
        </p:nvSpPr>
        <p:spPr>
          <a:xfrm>
            <a:off x="628650" y="988869"/>
            <a:ext cx="7886700" cy="1030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272" indent="-270272"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We have investigated the spatial properties of 168 members of the Taurus star-forming region which appear in </a:t>
            </a:r>
            <a:r>
              <a:rPr lang="en-US" sz="1950" i="1" kern="1400" dirty="0"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DR2 and which also appear in the </a:t>
            </a:r>
            <a:r>
              <a:rPr lang="en-US" sz="1950" i="1" kern="1400" dirty="0">
                <a:latin typeface="Arial" panose="020B0604020202020204" pitchFamily="34" charset="0"/>
                <a:cs typeface="Arial" panose="020B0604020202020204" pitchFamily="34" charset="0"/>
              </a:rPr>
              <a:t>Spitzer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 catalogue.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9DA200-2E29-4C5F-B542-736868EFD37F}"/>
              </a:ext>
            </a:extLst>
          </p:cNvPr>
          <p:cNvSpPr txBox="1">
            <a:spLocks/>
          </p:cNvSpPr>
          <p:nvPr/>
        </p:nvSpPr>
        <p:spPr>
          <a:xfrm>
            <a:off x="628650" y="3201153"/>
            <a:ext cx="7886700" cy="1030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The two associations have different proper motions of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b="1" kern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± 2.8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mas/year, 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50" b="1" kern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 ± 2.4 </a:t>
            </a: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mas/year for the ‘near and ‘far’ groups respectively.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9F3A20-0D49-4D52-9474-CB149CDA1C90}"/>
              </a:ext>
            </a:extLst>
          </p:cNvPr>
          <p:cNvSpPr txBox="1">
            <a:spLocks/>
          </p:cNvSpPr>
          <p:nvPr/>
        </p:nvSpPr>
        <p:spPr>
          <a:xfrm>
            <a:off x="628650" y="4310195"/>
            <a:ext cx="7886700" cy="6696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50" kern="1400" dirty="0">
                <a:latin typeface="Arial" panose="020B0604020202020204" pitchFamily="34" charset="0"/>
                <a:cs typeface="Arial" panose="020B0604020202020204" pitchFamily="34" charset="0"/>
              </a:rPr>
              <a:t>The spatial location of the two groups is closely linked to individual cloud structures.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26030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314" y="4532957"/>
            <a:ext cx="7060708" cy="57244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Available at: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https://arxiv.org/pdf/1904.06980.pdf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E0FAF-7801-4FAD-997E-1C8D290D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Reference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3F74E-89A1-4591-AE2F-EE297FDA1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" y="1565191"/>
            <a:ext cx="7060708" cy="2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9FD8B-FCB0-46BD-BA2C-1DE22E86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SOME BACKGROUND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C2491B-FF6F-48FC-8C0E-E4A98ABA9A3F}"/>
              </a:ext>
            </a:extLst>
          </p:cNvPr>
          <p:cNvGrpSpPr/>
          <p:nvPr/>
        </p:nvGrpSpPr>
        <p:grpSpPr>
          <a:xfrm>
            <a:off x="362347" y="691921"/>
            <a:ext cx="4035483" cy="5343438"/>
            <a:chOff x="362347" y="691921"/>
            <a:chExt cx="4035483" cy="53434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D418F5-F36A-43DF-8B60-DB7F07DF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144" y="1155859"/>
              <a:ext cx="4009888" cy="310213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8A3919-96CB-4F04-ABA9-314419E37B03}"/>
                </a:ext>
              </a:extLst>
            </p:cNvPr>
            <p:cNvSpPr/>
            <p:nvPr/>
          </p:nvSpPr>
          <p:spPr>
            <a:xfrm>
              <a:off x="375144" y="4373366"/>
              <a:ext cx="4009888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Launched in 2013 by ESA.</a:t>
              </a:r>
              <a:endParaRPr lang="en-GB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astrometric telescope.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Designed to measure the parallax, positions, and motions of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more than one billion stars.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A719D0-03F2-40E3-972D-5727A64FFCFB}"/>
                </a:ext>
              </a:extLst>
            </p:cNvPr>
            <p:cNvSpPr txBox="1"/>
            <p:nvPr/>
          </p:nvSpPr>
          <p:spPr>
            <a:xfrm>
              <a:off x="362347" y="691921"/>
              <a:ext cx="4035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Gaia Space Observatory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0C1DDE-E096-4A1A-B60D-B48401D126AF}"/>
              </a:ext>
            </a:extLst>
          </p:cNvPr>
          <p:cNvGrpSpPr/>
          <p:nvPr/>
        </p:nvGrpSpPr>
        <p:grpSpPr>
          <a:xfrm>
            <a:off x="4596633" y="694193"/>
            <a:ext cx="4246701" cy="5334817"/>
            <a:chOff x="4596633" y="694193"/>
            <a:chExt cx="4246701" cy="53348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D89928-2021-4246-AE1F-551AA2B01AC4}"/>
                </a:ext>
              </a:extLst>
            </p:cNvPr>
            <p:cNvSpPr txBox="1"/>
            <p:nvPr/>
          </p:nvSpPr>
          <p:spPr>
            <a:xfrm>
              <a:off x="4702242" y="694193"/>
              <a:ext cx="4035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Taurus Molecular Cloud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0B90B0-413C-4176-8646-A74200403495}"/>
                </a:ext>
              </a:extLst>
            </p:cNvPr>
            <p:cNvSpPr/>
            <p:nvPr/>
          </p:nvSpPr>
          <p:spPr>
            <a:xfrm>
              <a:off x="4596633" y="4367017"/>
              <a:ext cx="4246701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accepted distance of 140 parsecs (430 light-years).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One of the nearest and best-studied low-mass star forming regions.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Recent study by </a:t>
              </a:r>
              <a:r>
                <a:rPr lang="en-GB" dirty="0" err="1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Luhman</a:t>
              </a:r>
              <a:r>
                <a:rPr lang="en-GB" dirty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(2018).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FA96DC-8694-46C2-8D5E-52F10C48F7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21256" y="1155696"/>
              <a:ext cx="3797454" cy="3123899"/>
              <a:chOff x="4894155" y="1476037"/>
              <a:chExt cx="2753544" cy="226514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628A51-1426-4545-AF27-CD859F59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17596" y="1476037"/>
                <a:ext cx="2730103" cy="2238825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17651F-A441-43DA-927C-4150A4197924}"/>
                  </a:ext>
                </a:extLst>
              </p:cNvPr>
              <p:cNvSpPr/>
              <p:nvPr/>
            </p:nvSpPr>
            <p:spPr>
              <a:xfrm>
                <a:off x="4894155" y="3526535"/>
                <a:ext cx="2262291" cy="21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ESA/Herschel/NASA/JPL-Caltech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92E25-A285-4C38-A552-2BF7E8796623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Luhman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K.L. (2018),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156, 271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29" y="1490134"/>
            <a:ext cx="6599257" cy="484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C93AD-55F5-45A8-9C40-A40F395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ARCHIVE 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A5DA4-1FAD-42EE-84D9-03B7D1ABB39D}"/>
              </a:ext>
            </a:extLst>
          </p:cNvPr>
          <p:cNvSpPr/>
          <p:nvPr/>
        </p:nvSpPr>
        <p:spPr>
          <a:xfrm>
            <a:off x="2096161" y="976734"/>
            <a:ext cx="4951677" cy="39241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ADQL ‘box’ search: </a:t>
            </a:r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7587</a:t>
            </a: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 sources returned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31138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89F13-C937-4F85-AD22-617B5E62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9BE65-2DDD-435D-81EC-C86BC8499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66" y="917168"/>
            <a:ext cx="6781101" cy="51422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D2C49C-B23F-4283-83A9-CA321FB4D288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Background image: Schneider, N., et al.( 2011), A&amp;A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529, A1, Figure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3F8DC-36B6-433D-9A74-B25627A94373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SOURCES IN TMC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00724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F456D77-AC93-4B83-A8CD-B45B48FA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6" y="1016332"/>
            <a:ext cx="6364815" cy="4957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7E8DE-2D64-467E-91D8-C2184C41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9A6BA-44D8-4E46-B620-720EA240387A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DATA REDUCTION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014B6-06D4-463D-B644-F7073CE0F61E}"/>
              </a:ext>
            </a:extLst>
          </p:cNvPr>
          <p:cNvSpPr/>
          <p:nvPr/>
        </p:nvSpPr>
        <p:spPr>
          <a:xfrm>
            <a:off x="4764558" y="6057013"/>
            <a:ext cx="409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Rebull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, L.M., et al.( 2010),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ApJS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186, (2), 259-307, Figure 8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73288B3-17DB-4993-B4C8-BD4082A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0431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0B67E9-DC8E-4063-BE8B-63FC63B6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A168F5-33E3-4EE0-AA92-43C8EBD5C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0263"/>
            <a:ext cx="6718522" cy="5085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GAIA – SPITZER CROSS MATCH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</p:spTree>
    <p:extLst>
      <p:ext uri="{BB962C8B-B14F-4D97-AF65-F5344CB8AC3E}">
        <p14:creationId xmlns:p14="http://schemas.microsoft.com/office/powerpoint/2010/main" val="198952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0D093-D0C5-4B30-BB3D-D0361E57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" y="936579"/>
            <a:ext cx="6356405" cy="4870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DISTANCE DISTRIBUTION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6980D-510A-4B4F-861C-01604A745D87}"/>
              </a:ext>
            </a:extLst>
          </p:cNvPr>
          <p:cNvSpPr txBox="1"/>
          <p:nvPr/>
        </p:nvSpPr>
        <p:spPr>
          <a:xfrm>
            <a:off x="6588367" y="2633246"/>
            <a:ext cx="2457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168 sources binned at 3pc.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distinct groups identified.</a:t>
            </a:r>
          </a:p>
        </p:txBody>
      </p:sp>
    </p:spTree>
    <p:extLst>
      <p:ext uri="{BB962C8B-B14F-4D97-AF65-F5344CB8AC3E}">
        <p14:creationId xmlns:p14="http://schemas.microsoft.com/office/powerpoint/2010/main" val="53234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0D1DE-1E2A-4A29-A4FF-157F2B1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76B93E70-D2C8-40AA-BBC8-2D9E60DC030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" y="1276350"/>
            <a:ext cx="6822000" cy="4489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GROUPS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2E124-0EEA-4ABB-9380-E51E136334A7}"/>
              </a:ext>
            </a:extLst>
          </p:cNvPr>
          <p:cNvSpPr txBox="1"/>
          <p:nvPr/>
        </p:nvSpPr>
        <p:spPr>
          <a:xfrm>
            <a:off x="6755641" y="1951415"/>
            <a:ext cx="2274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Double gaussian fit suggests two populations.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peak: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130 ± 16 pc (FWHM).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Second peak: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160 ± 11 pc (FWHM).</a:t>
            </a:r>
          </a:p>
        </p:txBody>
      </p:sp>
    </p:spTree>
    <p:extLst>
      <p:ext uri="{BB962C8B-B14F-4D97-AF65-F5344CB8AC3E}">
        <p14:creationId xmlns:p14="http://schemas.microsoft.com/office/powerpoint/2010/main" val="2403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53129-9FB3-4612-B878-475D7FE9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EF13-EE46-4C57-B162-7D9C56326A0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2" descr="figure1-histogram_bin-3pc">
            <a:extLst>
              <a:ext uri="{FF2B5EF4-FFF2-40B4-BE49-F238E27FC236}">
                <a16:creationId xmlns:a16="http://schemas.microsoft.com/office/drawing/2014/main" id="{1D38DADD-70B9-4FCB-9E37-63B3C03F073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7" y="936579"/>
            <a:ext cx="6364800" cy="48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8221A-1AA6-4828-9274-8779A6B2DA97}"/>
              </a:ext>
            </a:extLst>
          </p:cNvPr>
          <p:cNvSpPr txBox="1"/>
          <p:nvPr/>
        </p:nvSpPr>
        <p:spPr>
          <a:xfrm>
            <a:off x="460947" y="178010"/>
            <a:ext cx="82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THE TWO ‘HORNS’ OF TAURUS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66E668-0B9B-4129-B10B-0C57530A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4257" y="6356351"/>
            <a:ext cx="3340677" cy="365125"/>
          </a:xfrm>
        </p:spPr>
        <p:txBody>
          <a:bodyPr/>
          <a:lstStyle/>
          <a:p>
            <a:r>
              <a:rPr lang="en-GB" dirty="0"/>
              <a:t>Revealing the Two 'Horns' of Taurus with Gaia DR2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2DA61-CEB1-4569-A962-432FB88DEE4F}"/>
              </a:ext>
            </a:extLst>
          </p:cNvPr>
          <p:cNvSpPr txBox="1"/>
          <p:nvPr/>
        </p:nvSpPr>
        <p:spPr>
          <a:xfrm>
            <a:off x="6523641" y="2755260"/>
            <a:ext cx="25248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Near and Far groups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THE TWO HORNS</a:t>
            </a:r>
          </a:p>
        </p:txBody>
      </p:sp>
    </p:spTree>
    <p:extLst>
      <p:ext uri="{BB962C8B-B14F-4D97-AF65-F5344CB8AC3E}">
        <p14:creationId xmlns:p14="http://schemas.microsoft.com/office/powerpoint/2010/main" val="68465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1186</Words>
  <Application>Microsoft Office PowerPoint</Application>
  <PresentationFormat>On-screen Show (4:3)</PresentationFormat>
  <Paragraphs>182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Lambeth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Fleming</dc:creator>
  <cp:lastModifiedBy>Fran Bundey</cp:lastModifiedBy>
  <cp:revision>139</cp:revision>
  <dcterms:created xsi:type="dcterms:W3CDTF">2019-05-24T09:32:16Z</dcterms:created>
  <dcterms:modified xsi:type="dcterms:W3CDTF">2019-07-08T15:09:18Z</dcterms:modified>
</cp:coreProperties>
</file>