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38" r:id="rId1"/>
  </p:sldMasterIdLst>
  <p:notesMasterIdLst>
    <p:notesMasterId r:id="rId23"/>
  </p:notesMasterIdLst>
  <p:handoutMasterIdLst>
    <p:handoutMasterId r:id="rId24"/>
  </p:handoutMasterIdLst>
  <p:sldIdLst>
    <p:sldId id="301" r:id="rId2"/>
    <p:sldId id="418" r:id="rId3"/>
    <p:sldId id="273" r:id="rId4"/>
    <p:sldId id="391" r:id="rId5"/>
    <p:sldId id="390" r:id="rId6"/>
    <p:sldId id="446" r:id="rId7"/>
    <p:sldId id="445" r:id="rId8"/>
    <p:sldId id="420" r:id="rId9"/>
    <p:sldId id="425" r:id="rId10"/>
    <p:sldId id="437" r:id="rId11"/>
    <p:sldId id="431" r:id="rId12"/>
    <p:sldId id="411" r:id="rId13"/>
    <p:sldId id="426" r:id="rId14"/>
    <p:sldId id="432" r:id="rId15"/>
    <p:sldId id="438" r:id="rId16"/>
    <p:sldId id="442" r:id="rId17"/>
    <p:sldId id="443" r:id="rId18"/>
    <p:sldId id="441" r:id="rId19"/>
    <p:sldId id="439" r:id="rId20"/>
    <p:sldId id="440" r:id="rId21"/>
    <p:sldId id="40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24BE"/>
    <a:srgbClr val="D60011"/>
    <a:srgbClr val="0C1187"/>
    <a:srgbClr val="0096FF"/>
    <a:srgbClr val="FF0000"/>
    <a:srgbClr val="FDE4AE"/>
    <a:srgbClr val="FFD7A2"/>
    <a:srgbClr val="FFC551"/>
    <a:srgbClr val="EF7C33"/>
    <a:srgbClr val="C46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1"/>
    <p:restoredTop sz="94575"/>
  </p:normalViewPr>
  <p:slideViewPr>
    <p:cSldViewPr>
      <p:cViewPr varScale="1">
        <p:scale>
          <a:sx n="112" d="100"/>
          <a:sy n="112" d="100"/>
        </p:scale>
        <p:origin x="1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CF5A63-8EA3-D642-8370-97EC2B9D7CDA}" type="datetimeFigureOut">
              <a:rPr lang="en-US"/>
              <a:pPr>
                <a:defRPr/>
              </a:pPr>
              <a:t>6/20/19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0F6296-E9E9-4344-A771-AD3E37174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7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-25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/>
            </a:lvl1pPr>
          </a:lstStyle>
          <a:p>
            <a:pPr>
              <a:defRPr/>
            </a:pPr>
            <a:fld id="{9A840555-9C46-7647-A6B9-76D645196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14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A98C-0054-DB45-B53B-206B9C846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3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49C9-2CE6-2C44-B31A-C4680C515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9429-ADAA-E04C-A20E-103A38AF9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2223-8F59-4D47-B836-4C191E475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86C1-7CA3-5B41-B979-1242C639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8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E1CE-729F-5941-BE74-BD0494FD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83C5-0370-5043-BA04-59754776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59FB-1114-C74C-BAFE-799CCDB35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99E9E-43D9-684B-BB69-353862A5B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57D7-1DBB-6C4B-BAFE-C295EF7A4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94A5-18DC-AC42-A323-F988AA04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6AAC295-67C6-0A46-9A15-D76F9391C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"/><Relationship Id="rId4" Type="http://schemas.openxmlformats.org/officeDocument/2006/relationships/image" Target="../media/image20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647700" y="344745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/>
              <a:t>Two puzzles of FU Ori objects</a:t>
            </a:r>
          </a:p>
          <a:p>
            <a:pPr algn="ctr"/>
            <a:br>
              <a:rPr lang="en-US" sz="3200" dirty="0"/>
            </a:br>
            <a:endParaRPr lang="en-US" sz="3200" dirty="0"/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905000" y="5970239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Lee Hartmann, University of Michigan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DEDD2A6-7BCB-E842-8A51-DCC5D067907A}" type="slidenum">
              <a:rPr lang="en-US" sz="140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5BEBA-379E-6C4F-8B3F-BF9865DD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7" t="17777" r="3910" b="17778"/>
          <a:stretch/>
        </p:blipFill>
        <p:spPr>
          <a:xfrm>
            <a:off x="1527810" y="1340107"/>
            <a:ext cx="5943600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664CB8-7C31-8044-BCA3-45B200159132}"/>
              </a:ext>
            </a:extLst>
          </p:cNvPr>
          <p:cNvSpPr txBox="1"/>
          <p:nvPr/>
        </p:nvSpPr>
        <p:spPr>
          <a:xfrm>
            <a:off x="5855970" y="5233302"/>
            <a:ext cx="1607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latin typeface="Arial"/>
                <a:cs typeface="Arial"/>
              </a:rPr>
              <a:t>Zhaohuan</a:t>
            </a:r>
            <a:r>
              <a:rPr lang="en-US" sz="1600" dirty="0">
                <a:latin typeface="Arial"/>
                <a:cs typeface="Arial"/>
              </a:rPr>
              <a:t> Zhu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10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2FFED-AA71-2A46-AEAE-4983EB4A2D64}"/>
              </a:ext>
            </a:extLst>
          </p:cNvPr>
          <p:cNvSpPr txBox="1"/>
          <p:nvPr/>
        </p:nvSpPr>
        <p:spPr>
          <a:xfrm>
            <a:off x="3048000" y="22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FU Ori: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DE0DD-4D74-2E4D-9175-D7C8B5711DB3}"/>
              </a:ext>
            </a:extLst>
          </p:cNvPr>
          <p:cNvSpPr txBox="1"/>
          <p:nvPr/>
        </p:nvSpPr>
        <p:spPr>
          <a:xfrm>
            <a:off x="641350" y="780958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L (Gaia d = 416 pc) ~ 160 L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T(max) ~ 6500 K ⇒ R(inner) ~ 4.2 R</a:t>
            </a:r>
            <a:r>
              <a:rPr lang="en-US" baseline="-25000" dirty="0">
                <a:latin typeface="Arial"/>
                <a:cs typeface="Arial"/>
              </a:rPr>
              <a:t>⦿ </a:t>
            </a:r>
            <a:endParaRPr lang="en-US" dirty="0">
              <a:latin typeface="Arial"/>
              <a:cs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r>
              <a:rPr lang="en-US" dirty="0">
                <a:latin typeface="Arial"/>
                <a:cs typeface="Arial"/>
              </a:rPr>
              <a:t> ~ 1.5 x 10</a:t>
            </a:r>
            <a:r>
              <a:rPr lang="en-US" baseline="30000" dirty="0">
                <a:latin typeface="Arial"/>
                <a:cs typeface="Arial"/>
              </a:rPr>
              <a:t>-4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; ≳ 0.015 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accreted from </a:t>
            </a:r>
            <a:r>
              <a:rPr lang="en-US" dirty="0">
                <a:latin typeface="+mn-lt"/>
                <a:cs typeface="Arial"/>
              </a:rPr>
              <a:t>R ≲ 1 AU (!)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E6A3DE-3DF7-7847-A1C9-BE181E9E8F4B}"/>
              </a:ext>
            </a:extLst>
          </p:cNvPr>
          <p:cNvGrpSpPr/>
          <p:nvPr/>
        </p:nvGrpSpPr>
        <p:grpSpPr>
          <a:xfrm>
            <a:off x="495300" y="3062688"/>
            <a:ext cx="3671570" cy="2827486"/>
            <a:chOff x="495300" y="3062688"/>
            <a:chExt cx="3671570" cy="28274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BFF224-F291-0E47-AC73-9FAB087E2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" y="4015826"/>
              <a:ext cx="3505200" cy="1874348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55FE7C-241D-E74B-BBD6-DD3FBCB6312D}"/>
                </a:ext>
              </a:extLst>
            </p:cNvPr>
            <p:cNvSpPr txBox="1"/>
            <p:nvPr/>
          </p:nvSpPr>
          <p:spPr>
            <a:xfrm>
              <a:off x="547370" y="3062688"/>
              <a:ext cx="3619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No magnetospheric accretion – and no boundary layer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68118-EC0B-CE4A-95E2-74A91204D9B7}"/>
              </a:ext>
            </a:extLst>
          </p:cNvPr>
          <p:cNvGrpSpPr/>
          <p:nvPr/>
        </p:nvGrpSpPr>
        <p:grpSpPr>
          <a:xfrm>
            <a:off x="390525" y="4141083"/>
            <a:ext cx="3473450" cy="1623834"/>
            <a:chOff x="545465" y="4167366"/>
            <a:chExt cx="3473450" cy="16238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370D67-AC3B-EC40-AFEC-699EF4B597AC}"/>
                </a:ext>
              </a:extLst>
            </p:cNvPr>
            <p:cNvCxnSpPr/>
            <p:nvPr/>
          </p:nvCxnSpPr>
          <p:spPr bwMode="auto">
            <a:xfrm>
              <a:off x="621665" y="4167366"/>
              <a:ext cx="3352800" cy="162383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B120AD-CC59-8E44-A790-9A76C5830F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5465" y="4331709"/>
              <a:ext cx="3473450" cy="1379693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D49D77-BE3A-D94B-A471-CAC9AB1B621F}"/>
              </a:ext>
            </a:extLst>
          </p:cNvPr>
          <p:cNvGrpSpPr/>
          <p:nvPr/>
        </p:nvGrpSpPr>
        <p:grpSpPr>
          <a:xfrm>
            <a:off x="4070350" y="3172361"/>
            <a:ext cx="4965700" cy="2466439"/>
            <a:chOff x="4070350" y="3172361"/>
            <a:chExt cx="4965700" cy="24664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2DD4F6-78A2-2742-A0DE-700489A2F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0350" y="4267200"/>
              <a:ext cx="4965700" cy="13716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9008C9-7CAA-9C45-9261-5F4862A486C3}"/>
                </a:ext>
              </a:extLst>
            </p:cNvPr>
            <p:cNvSpPr/>
            <p:nvPr/>
          </p:nvSpPr>
          <p:spPr bwMode="auto">
            <a:xfrm>
              <a:off x="6248400" y="4347597"/>
              <a:ext cx="1543050" cy="4530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282F05-AB43-794D-B00D-451F21464788}"/>
                </a:ext>
              </a:extLst>
            </p:cNvPr>
            <p:cNvSpPr/>
            <p:nvPr/>
          </p:nvSpPr>
          <p:spPr bwMode="auto">
            <a:xfrm>
              <a:off x="4953000" y="4347597"/>
              <a:ext cx="1543050" cy="5292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936BB-6962-B542-98FD-496C81AA273A}"/>
                </a:ext>
              </a:extLst>
            </p:cNvPr>
            <p:cNvSpPr txBox="1"/>
            <p:nvPr/>
          </p:nvSpPr>
          <p:spPr>
            <a:xfrm>
              <a:off x="4648200" y="3172361"/>
              <a:ext cx="3962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L(</a:t>
              </a:r>
              <a:r>
                <a:rPr lang="en-US" dirty="0" err="1">
                  <a:latin typeface="Arial"/>
                  <a:cs typeface="Arial"/>
                </a:rPr>
                <a:t>acc</a:t>
              </a:r>
              <a:r>
                <a:rPr lang="en-US" dirty="0">
                  <a:latin typeface="Arial"/>
                  <a:cs typeface="Arial"/>
                </a:rPr>
                <a:t>) ≳ 10</a:t>
              </a:r>
              <a:r>
                <a:rPr lang="en-US" baseline="30000" dirty="0">
                  <a:latin typeface="Arial"/>
                  <a:cs typeface="Arial"/>
                </a:rPr>
                <a:t>2</a:t>
              </a:r>
              <a:r>
                <a:rPr lang="en-US" dirty="0">
                  <a:latin typeface="Arial"/>
                  <a:cs typeface="Arial"/>
                </a:rPr>
                <a:t> L</a:t>
              </a:r>
              <a:r>
                <a:rPr lang="en-US" baseline="-25000" dirty="0">
                  <a:latin typeface="Arial"/>
                  <a:cs typeface="Arial"/>
                </a:rPr>
                <a:t>*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⇒ magnetosphere crushed</a:t>
              </a:r>
              <a:endParaRPr lang="en-US" baseline="-25000" dirty="0">
                <a:latin typeface="Arial"/>
                <a:cs typeface="Arial"/>
              </a:endParaRPr>
            </a:p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⇒ star expands ~ 2 → 4 R</a:t>
              </a:r>
              <a:r>
                <a:rPr lang="en-US" baseline="-25000" dirty="0">
                  <a:latin typeface="Arial"/>
                  <a:cs typeface="Arial"/>
                </a:rPr>
                <a:t>⦿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BB25C57-3A1D-B846-A974-BBAB872CFA33}"/>
              </a:ext>
            </a:extLst>
          </p:cNvPr>
          <p:cNvSpPr/>
          <p:nvPr/>
        </p:nvSpPr>
        <p:spPr>
          <a:xfrm>
            <a:off x="641350" y="220838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= 55</a:t>
            </a:r>
            <a:r>
              <a:rPr lang="en-US" baseline="30000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 , v(rot) sin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⇒ M</a:t>
            </a:r>
            <a:r>
              <a:rPr lang="en-US" baseline="-25000" dirty="0"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 ~ 0.3 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; expected radius ~1.5 R</a:t>
            </a:r>
            <a:r>
              <a:rPr lang="en-US" baseline="-25000" dirty="0">
                <a:latin typeface="Arial"/>
                <a:cs typeface="Arial"/>
              </a:rPr>
              <a:t>⦿ </a:t>
            </a:r>
            <a:r>
              <a:rPr lang="en-US" dirty="0">
                <a:latin typeface="Arial"/>
                <a:cs typeface="Arial"/>
              </a:rPr>
              <a:t>!!</a:t>
            </a:r>
            <a:r>
              <a:rPr lang="en-US" baseline="-25000" dirty="0">
                <a:latin typeface="Arial"/>
                <a:cs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11</a:t>
            </a:fld>
            <a:endParaRPr lang="en-US" sz="14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62037-2332-024E-A194-A89184744CC9}"/>
              </a:ext>
            </a:extLst>
          </p:cNvPr>
          <p:cNvSpPr txBox="1"/>
          <p:nvPr/>
        </p:nvSpPr>
        <p:spPr>
          <a:xfrm>
            <a:off x="1219200" y="457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/>
                <a:cs typeface="Arial"/>
              </a:rPr>
              <a:t>What does the large “</a:t>
            </a:r>
            <a:r>
              <a:rPr lang="en-US" sz="2800" dirty="0" err="1">
                <a:latin typeface="Arial"/>
                <a:cs typeface="Arial"/>
              </a:rPr>
              <a:t>R</a:t>
            </a:r>
            <a:r>
              <a:rPr lang="en-US" sz="2800" baseline="-25000" dirty="0" err="1">
                <a:latin typeface="Arial"/>
                <a:cs typeface="Arial"/>
              </a:rPr>
              <a:t>inner</a:t>
            </a:r>
            <a:r>
              <a:rPr lang="en-US" sz="2800" dirty="0">
                <a:latin typeface="Arial"/>
                <a:cs typeface="Arial"/>
              </a:rPr>
              <a:t>” mean?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F55F8-CD79-004E-B68C-CB9652E2EA0F}"/>
              </a:ext>
            </a:extLst>
          </p:cNvPr>
          <p:cNvSpPr txBox="1"/>
          <p:nvPr/>
        </p:nvSpPr>
        <p:spPr>
          <a:xfrm>
            <a:off x="762000" y="1206549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Usual explanation: heating/advection of accretion energy expands the star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L(</a:t>
            </a:r>
            <a:r>
              <a:rPr lang="en-US" dirty="0" err="1">
                <a:latin typeface="Arial"/>
                <a:cs typeface="Arial"/>
              </a:rPr>
              <a:t>acc</a:t>
            </a:r>
            <a:r>
              <a:rPr lang="en-US" dirty="0">
                <a:latin typeface="Arial"/>
                <a:cs typeface="Arial"/>
              </a:rPr>
              <a:t>) &gt; 10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 L</a:t>
            </a:r>
            <a:r>
              <a:rPr lang="en-US" baseline="-25000" dirty="0">
                <a:latin typeface="Arial"/>
                <a:cs typeface="Arial"/>
              </a:rPr>
              <a:t>*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magnetosphere crushed at high </a:t>
            </a: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endParaRPr lang="en-US" dirty="0">
              <a:latin typeface="Arial"/>
              <a:cs typeface="Arial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disk thickness H/R ~ 0.3 ⇒ large fraction of stellar “surface” covered by disk; also, harder for radiation to escape vertically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A97C9-5F93-4A45-AD7B-06BD86D75B00}"/>
              </a:ext>
            </a:extLst>
          </p:cNvPr>
          <p:cNvSpPr txBox="1"/>
          <p:nvPr/>
        </p:nvSpPr>
        <p:spPr>
          <a:xfrm>
            <a:off x="838200" y="3988339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For low-mass stars, critical accretion rate is of order ≈ 3 x10</a:t>
            </a:r>
            <a:r>
              <a:rPr lang="en-US" baseline="30000" dirty="0">
                <a:latin typeface="Arial"/>
                <a:cs typeface="Arial"/>
              </a:rPr>
              <a:t>-6</a:t>
            </a:r>
            <a:r>
              <a:rPr lang="en-US" dirty="0">
                <a:latin typeface="Arial"/>
                <a:cs typeface="Arial"/>
              </a:rPr>
              <a:t> 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yr</a:t>
            </a:r>
            <a:r>
              <a:rPr lang="en-US" dirty="0">
                <a:latin typeface="Arial"/>
                <a:cs typeface="Arial"/>
              </a:rPr>
              <a:t>; below, L(</a:t>
            </a:r>
            <a:r>
              <a:rPr lang="en-US" dirty="0" err="1">
                <a:latin typeface="Arial"/>
                <a:cs typeface="Arial"/>
              </a:rPr>
              <a:t>acc</a:t>
            </a:r>
            <a:r>
              <a:rPr lang="en-US" dirty="0">
                <a:latin typeface="Arial"/>
                <a:cs typeface="Arial"/>
              </a:rPr>
              <a:t>) ~ 10 L</a:t>
            </a:r>
            <a:r>
              <a:rPr lang="en-US" baseline="-25000" dirty="0"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, magnetosphere not crushed, H/R ≲ 0.1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507D5-E10C-5E40-A076-488464AA2200}"/>
              </a:ext>
            </a:extLst>
          </p:cNvPr>
          <p:cNvSpPr txBox="1"/>
          <p:nvPr/>
        </p:nvSpPr>
        <p:spPr>
          <a:xfrm>
            <a:off x="8382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latin typeface="Arial"/>
                <a:cs typeface="Arial"/>
              </a:rPr>
              <a:t>or</a:t>
            </a:r>
            <a:r>
              <a:rPr lang="en-US" dirty="0">
                <a:latin typeface="Arial"/>
                <a:cs typeface="Arial"/>
              </a:rPr>
              <a:t> non-standard T(r) in complex star/disk interface?  Which doesn’t happen in low-L, low-</a:t>
            </a: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r>
              <a:rPr lang="en-US" dirty="0">
                <a:latin typeface="Arial"/>
                <a:cs typeface="Arial"/>
              </a:rPr>
              <a:t> systems?  excess wind energy loss???</a:t>
            </a:r>
          </a:p>
        </p:txBody>
      </p:sp>
    </p:spTree>
    <p:extLst>
      <p:ext uri="{BB962C8B-B14F-4D97-AF65-F5344CB8AC3E}">
        <p14:creationId xmlns:p14="http://schemas.microsoft.com/office/powerpoint/2010/main" val="4621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E0B043-20F3-564C-9A5C-D59433DCB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40587"/>
            <a:ext cx="5384256" cy="3589504"/>
          </a:xfrm>
          <a:prstGeom prst="rect">
            <a:avLst/>
          </a:prstGeom>
        </p:spPr>
      </p:pic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12</a:t>
            </a:fld>
            <a:endParaRPr lang="en-US" sz="1400"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A7C13-362A-974D-8F78-7189F3662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371600"/>
            <a:ext cx="3530600" cy="4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E8269-0E60-7345-AF83-2CD24518265B}"/>
              </a:ext>
            </a:extLst>
          </p:cNvPr>
          <p:cNvSpPr txBox="1"/>
          <p:nvPr/>
        </p:nvSpPr>
        <p:spPr>
          <a:xfrm>
            <a:off x="457200" y="2286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“Classical” FU Ori optical spectral type: G ⇒ T(max) ~ 6000 K;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but the “inner” radius of FU Ori is ~ 2x typical </a:t>
            </a:r>
            <a:r>
              <a:rPr lang="en-US" dirty="0" err="1">
                <a:latin typeface="Arial"/>
                <a:cs typeface="Arial"/>
              </a:rPr>
              <a:t>pms</a:t>
            </a:r>
            <a:r>
              <a:rPr lang="en-US" dirty="0">
                <a:latin typeface="Arial"/>
                <a:cs typeface="Arial"/>
              </a:rPr>
              <a:t> R</a:t>
            </a:r>
            <a:r>
              <a:rPr lang="en-US" baseline="-25000" dirty="0">
                <a:latin typeface="Arial"/>
                <a:cs typeface="Arial"/>
              </a:rPr>
              <a:t>*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6B33B1-BE68-6348-9C4C-80E83FEC8246}"/>
              </a:ext>
            </a:extLst>
          </p:cNvPr>
          <p:cNvSpPr/>
          <p:nvPr/>
        </p:nvSpPr>
        <p:spPr bwMode="auto">
          <a:xfrm>
            <a:off x="6210300" y="2930398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D600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3F11-38A6-4441-9D04-9DB1C96E8D99}"/>
              </a:ext>
            </a:extLst>
          </p:cNvPr>
          <p:cNvSpPr txBox="1"/>
          <p:nvPr/>
        </p:nvSpPr>
        <p:spPr>
          <a:xfrm>
            <a:off x="6705600" y="286756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FU Ori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3A79F-6364-CC4D-B96B-D1D0E2F57C57}"/>
              </a:ext>
            </a:extLst>
          </p:cNvPr>
          <p:cNvSpPr txBox="1"/>
          <p:nvPr/>
        </p:nvSpPr>
        <p:spPr>
          <a:xfrm>
            <a:off x="990600" y="5592965"/>
            <a:ext cx="77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For the same accretion rate, but typical R</a:t>
            </a:r>
            <a:r>
              <a:rPr lang="en-US" baseline="-25000" dirty="0"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, T(max) ~ 10,000 K!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Lower </a:t>
            </a: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r>
              <a:rPr lang="en-US" dirty="0">
                <a:latin typeface="Arial"/>
                <a:cs typeface="Arial"/>
              </a:rPr>
              <a:t> can look the same optically if R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small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91A0D7-0B6C-824C-B385-33ACB5C86C6B}"/>
              </a:ext>
            </a:extLst>
          </p:cNvPr>
          <p:cNvSpPr/>
          <p:nvPr/>
        </p:nvSpPr>
        <p:spPr bwMode="auto">
          <a:xfrm>
            <a:off x="2667000" y="4191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2124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DFA4F-40C2-8843-8B4F-BBFC972E8694}"/>
              </a:ext>
            </a:extLst>
          </p:cNvPr>
          <p:cNvSpPr txBox="1"/>
          <p:nvPr/>
        </p:nvSpPr>
        <p:spPr>
          <a:xfrm>
            <a:off x="3048000" y="4267200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Gaia17bpi</a:t>
            </a:r>
          </a:p>
        </p:txBody>
      </p:sp>
    </p:spTree>
    <p:extLst>
      <p:ext uri="{BB962C8B-B14F-4D97-AF65-F5344CB8AC3E}">
        <p14:creationId xmlns:p14="http://schemas.microsoft.com/office/powerpoint/2010/main" val="13613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75252-F9D0-8947-ABB9-4307331BF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82699"/>
            <a:ext cx="5191568" cy="3461045"/>
          </a:xfrm>
          <a:prstGeom prst="rect">
            <a:avLst/>
          </a:prstGeom>
        </p:spPr>
      </p:pic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13</a:t>
            </a:fld>
            <a:endParaRPr lang="en-US" sz="14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E8269-0E60-7345-AF83-2CD24518265B}"/>
              </a:ext>
            </a:extLst>
          </p:cNvPr>
          <p:cNvSpPr txBox="1"/>
          <p:nvPr/>
        </p:nvSpPr>
        <p:spPr>
          <a:xfrm>
            <a:off x="457200" y="33651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“Classical” FU Ori optical spectral type: G ⇒ T(max) ~ 6000 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6B33B1-BE68-6348-9C4C-80E83FEC8246}"/>
              </a:ext>
            </a:extLst>
          </p:cNvPr>
          <p:cNvSpPr/>
          <p:nvPr/>
        </p:nvSpPr>
        <p:spPr bwMode="auto">
          <a:xfrm>
            <a:off x="6127750" y="2604699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D6001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3F11-38A6-4441-9D04-9DB1C96E8D99}"/>
              </a:ext>
            </a:extLst>
          </p:cNvPr>
          <p:cNvSpPr txBox="1"/>
          <p:nvPr/>
        </p:nvSpPr>
        <p:spPr>
          <a:xfrm>
            <a:off x="6629400" y="253394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FU Ori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17292A-8293-104B-9831-82571BE81205}"/>
              </a:ext>
            </a:extLst>
          </p:cNvPr>
          <p:cNvSpPr/>
          <p:nvPr/>
        </p:nvSpPr>
        <p:spPr bwMode="auto">
          <a:xfrm>
            <a:off x="2667000" y="34579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2124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3A79F-6364-CC4D-B96B-D1D0E2F57C57}"/>
              </a:ext>
            </a:extLst>
          </p:cNvPr>
          <p:cNvSpPr txBox="1"/>
          <p:nvPr/>
        </p:nvSpPr>
        <p:spPr>
          <a:xfrm>
            <a:off x="762000" y="4834352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high </a:t>
            </a: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r>
              <a:rPr lang="en-US" dirty="0">
                <a:latin typeface="Arial"/>
                <a:cs typeface="Arial"/>
              </a:rPr>
              <a:t>  → star expands, but not at lower </a:t>
            </a: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endParaRPr lang="en-US" dirty="0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is T(max) ~ 6000 K accidental?  connection to thermal instability?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Gaia17bpi: should it have a magnetosphere??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FB78FB-A7AE-3E46-90ED-4D976FF2D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838200"/>
            <a:ext cx="4025900" cy="444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9E877-C1CC-C24E-B22C-2C85DCEC0848}"/>
              </a:ext>
            </a:extLst>
          </p:cNvPr>
          <p:cNvSpPr txBox="1"/>
          <p:nvPr/>
        </p:nvSpPr>
        <p:spPr>
          <a:xfrm>
            <a:off x="3369542" y="3638845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Gaia17bpi</a:t>
            </a:r>
          </a:p>
        </p:txBody>
      </p:sp>
    </p:spTree>
    <p:extLst>
      <p:ext uri="{BB962C8B-B14F-4D97-AF65-F5344CB8AC3E}">
        <p14:creationId xmlns:p14="http://schemas.microsoft.com/office/powerpoint/2010/main" val="282490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14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90D93-B9AE-2B45-B313-5626B473AF83}"/>
              </a:ext>
            </a:extLst>
          </p:cNvPr>
          <p:cNvSpPr txBox="1"/>
          <p:nvPr/>
        </p:nvSpPr>
        <p:spPr>
          <a:xfrm>
            <a:off x="1524000" y="304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/>
                <a:cs typeface="Arial"/>
              </a:rPr>
              <a:t>What would a similar outburst look like for an intermediate-mass star?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468D8-E733-454A-8482-F3804196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676400"/>
            <a:ext cx="5384800" cy="876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DD027-404C-9847-80B7-3E43CB1A4F49}"/>
              </a:ext>
            </a:extLst>
          </p:cNvPr>
          <p:cNvSpPr txBox="1"/>
          <p:nvPr/>
        </p:nvSpPr>
        <p:spPr>
          <a:xfrm>
            <a:off x="1219200" y="28956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⇒ much less likely to have star expand because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L(</a:t>
            </a:r>
            <a:r>
              <a:rPr lang="en-US" dirty="0" err="1">
                <a:latin typeface="Arial"/>
                <a:cs typeface="Arial"/>
              </a:rPr>
              <a:t>acc</a:t>
            </a:r>
            <a:r>
              <a:rPr lang="en-US" dirty="0">
                <a:latin typeface="Arial"/>
                <a:cs typeface="Arial"/>
              </a:rPr>
              <a:t>) less important relative to L</a:t>
            </a:r>
            <a:r>
              <a:rPr lang="en-US" baseline="-25000" dirty="0">
                <a:latin typeface="Arial"/>
                <a:cs typeface="Arial"/>
              </a:rPr>
              <a:t>*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H/R smaller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E234C-627A-5642-901D-8A6D25F8D3DC}"/>
              </a:ext>
            </a:extLst>
          </p:cNvPr>
          <p:cNvSpPr/>
          <p:nvPr/>
        </p:nvSpPr>
        <p:spPr>
          <a:xfrm>
            <a:off x="1181100" y="4561939"/>
            <a:ext cx="6324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T(max) higher because no expansion, M</a:t>
            </a:r>
            <a:r>
              <a:rPr lang="en-US" baseline="-25000" dirty="0"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/R</a:t>
            </a:r>
            <a:r>
              <a:rPr lang="en-US" baseline="-25000" dirty="0"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 larger;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unless magnetospheric truncation?</a:t>
            </a:r>
          </a:p>
        </p:txBody>
      </p:sp>
    </p:spTree>
    <p:extLst>
      <p:ext uri="{BB962C8B-B14F-4D97-AF65-F5344CB8AC3E}">
        <p14:creationId xmlns:p14="http://schemas.microsoft.com/office/powerpoint/2010/main" val="10785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9070E-0C3D-3247-B560-9766804E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4059191" cy="3125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565BC-6BB7-4A44-A834-4202B003F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24000"/>
            <a:ext cx="2080565" cy="2178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A75F9-2F7B-9049-B83C-8003204B0FB3}"/>
              </a:ext>
            </a:extLst>
          </p:cNvPr>
          <p:cNvSpPr txBox="1"/>
          <p:nvPr/>
        </p:nvSpPr>
        <p:spPr>
          <a:xfrm>
            <a:off x="1143000" y="304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Z </a:t>
            </a:r>
            <a:r>
              <a:rPr lang="en-US" dirty="0" err="1">
                <a:latin typeface="Arial"/>
                <a:cs typeface="Arial"/>
              </a:rPr>
              <a:t>CMa</a:t>
            </a:r>
            <a:r>
              <a:rPr lang="en-US" dirty="0">
                <a:latin typeface="Arial"/>
                <a:cs typeface="Arial"/>
              </a:rPr>
              <a:t>: ~ 600 L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FU Ori object + ~ 3000 L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embedded </a:t>
            </a:r>
            <a:r>
              <a:rPr lang="en-US" dirty="0" err="1">
                <a:latin typeface="Arial"/>
                <a:cs typeface="Arial"/>
              </a:rPr>
              <a:t>HBe</a:t>
            </a:r>
            <a:r>
              <a:rPr lang="en-US" dirty="0">
                <a:latin typeface="Arial"/>
                <a:cs typeface="Arial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E03EB-699C-A043-82C0-7C6ECF2A4530}"/>
              </a:ext>
            </a:extLst>
          </p:cNvPr>
          <p:cNvSpPr txBox="1"/>
          <p:nvPr/>
        </p:nvSpPr>
        <p:spPr>
          <a:xfrm>
            <a:off x="304800" y="183104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Separation ~ 100 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2995C-831D-D242-8617-08302314B23E}"/>
              </a:ext>
            </a:extLst>
          </p:cNvPr>
          <p:cNvSpPr txBox="1"/>
          <p:nvPr/>
        </p:nvSpPr>
        <p:spPr>
          <a:xfrm>
            <a:off x="304800" y="3352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latin typeface="Arial"/>
                <a:cs typeface="Arial"/>
              </a:rPr>
              <a:t>Bonnefoy</a:t>
            </a:r>
            <a:r>
              <a:rPr lang="en-US" sz="1600" dirty="0">
                <a:latin typeface="Arial"/>
                <a:cs typeface="Arial"/>
              </a:rPr>
              <a:t>+ 17</a:t>
            </a:r>
          </a:p>
        </p:txBody>
      </p:sp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15</a:t>
            </a:fld>
            <a:endParaRPr lang="en-US" sz="1400" dirty="0"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34995C-C6A9-084C-8E4F-E658458FB97D}"/>
              </a:ext>
            </a:extLst>
          </p:cNvPr>
          <p:cNvGrpSpPr/>
          <p:nvPr/>
        </p:nvGrpSpPr>
        <p:grpSpPr>
          <a:xfrm>
            <a:off x="742766" y="4040357"/>
            <a:ext cx="8231856" cy="2665243"/>
            <a:chOff x="742766" y="4040357"/>
            <a:chExt cx="8231856" cy="26652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E9DAF6-FF8C-E148-B37B-E28782632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150" y="4059407"/>
              <a:ext cx="4599472" cy="234780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2A38F39-6335-A04B-BE2F-BD6E960AEF22}"/>
                </a:ext>
              </a:extLst>
            </p:cNvPr>
            <p:cNvGrpSpPr/>
            <p:nvPr/>
          </p:nvGrpSpPr>
          <p:grpSpPr>
            <a:xfrm>
              <a:off x="742766" y="4040357"/>
              <a:ext cx="4972234" cy="2665243"/>
              <a:chOff x="742766" y="4040357"/>
              <a:chExt cx="4972234" cy="266524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DCCC868-B475-8946-ADA5-D37691B08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766" y="4040357"/>
                <a:ext cx="3481373" cy="236685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5D5ECF-1BE1-FE42-8826-528504FBA613}"/>
                  </a:ext>
                </a:extLst>
              </p:cNvPr>
              <p:cNvSpPr txBox="1"/>
              <p:nvPr/>
            </p:nvSpPr>
            <p:spPr>
              <a:xfrm>
                <a:off x="4191000" y="6336268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Arial"/>
                    <a:cs typeface="Arial"/>
                  </a:rPr>
                  <a:t>Canovas+12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3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16</a:t>
            </a:fld>
            <a:endParaRPr lang="en-US" sz="140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CC67E-5571-3B42-A12E-F341C750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4" y="30480"/>
            <a:ext cx="5010401" cy="2768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F791B-DCA8-0448-A889-A2A5D3416192}"/>
              </a:ext>
            </a:extLst>
          </p:cNvPr>
          <p:cNvSpPr txBox="1"/>
          <p:nvPr/>
        </p:nvSpPr>
        <p:spPr>
          <a:xfrm>
            <a:off x="3875534" y="2460385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Hinkley+13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A7BC3-5E39-6F4B-AA2C-A47B942A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80" y="2798940"/>
            <a:ext cx="4745824" cy="4046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66CFE9-0A1B-8E4C-9405-F05C7534A069}"/>
              </a:ext>
            </a:extLst>
          </p:cNvPr>
          <p:cNvSpPr txBox="1"/>
          <p:nvPr/>
        </p:nvSpPr>
        <p:spPr>
          <a:xfrm>
            <a:off x="5638800" y="1175343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The FU Ori object shows the typical CO absorption spectrum and water vapor absorption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2A780C-6677-0E45-A107-CC3AC3418BD3}"/>
              </a:ext>
            </a:extLst>
          </p:cNvPr>
          <p:cNvSpPr txBox="1"/>
          <p:nvPr/>
        </p:nvSpPr>
        <p:spPr>
          <a:xfrm>
            <a:off x="5638800" y="374523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 err="1">
                <a:latin typeface="Arial"/>
                <a:cs typeface="Arial"/>
              </a:rPr>
              <a:t>HBe</a:t>
            </a:r>
            <a:r>
              <a:rPr lang="en-US" dirty="0">
                <a:latin typeface="Arial"/>
                <a:cs typeface="Arial"/>
              </a:rPr>
              <a:t> shows emission lines superposed on smooth continuum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BED0A5-9932-604F-8E17-1E6BB0BC2A43}"/>
              </a:ext>
            </a:extLst>
          </p:cNvPr>
          <p:cNvSpPr txBox="1"/>
          <p:nvPr/>
        </p:nvSpPr>
        <p:spPr>
          <a:xfrm>
            <a:off x="4523233" y="2806559"/>
            <a:ext cx="7029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Arial"/>
                <a:cs typeface="Arial"/>
              </a:rPr>
              <a:t>HBe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C6A1D-9043-7E4B-9611-805DBBCBC170}"/>
              </a:ext>
            </a:extLst>
          </p:cNvPr>
          <p:cNvSpPr txBox="1"/>
          <p:nvPr/>
        </p:nvSpPr>
        <p:spPr>
          <a:xfrm>
            <a:off x="4909753" y="5068669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5863B0-111E-7A45-8722-D0EF065623FD}"/>
              </a:ext>
            </a:extLst>
          </p:cNvPr>
          <p:cNvSpPr txBox="1"/>
          <p:nvPr/>
        </p:nvSpPr>
        <p:spPr>
          <a:xfrm>
            <a:off x="5226174" y="6248400"/>
            <a:ext cx="1555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Bonnefoy+17</a:t>
            </a:r>
          </a:p>
        </p:txBody>
      </p:sp>
    </p:spTree>
    <p:extLst>
      <p:ext uri="{BB962C8B-B14F-4D97-AF65-F5344CB8AC3E}">
        <p14:creationId xmlns:p14="http://schemas.microsoft.com/office/powerpoint/2010/main" val="240151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17</a:t>
            </a:fld>
            <a:endParaRPr lang="en-US" sz="140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F73BE-F8EB-C04A-8F75-F9BF6414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4953000" cy="3584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44A77-9FDE-1E4F-8879-D71D844AD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8110"/>
            <a:ext cx="3764844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07FDB-D1F9-7C41-81C2-2ECFECE378FA}"/>
              </a:ext>
            </a:extLst>
          </p:cNvPr>
          <p:cNvSpPr txBox="1"/>
          <p:nvPr/>
        </p:nvSpPr>
        <p:spPr>
          <a:xfrm>
            <a:off x="533400" y="4343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High state: optical dominated by emission lines + P </a:t>
            </a:r>
            <a:r>
              <a:rPr lang="en-US" dirty="0" err="1">
                <a:latin typeface="Arial"/>
                <a:cs typeface="Arial"/>
              </a:rPr>
              <a:t>Cygni</a:t>
            </a:r>
            <a:r>
              <a:rPr lang="en-US" dirty="0">
                <a:latin typeface="Arial"/>
                <a:cs typeface="Arial"/>
              </a:rPr>
              <a:t> profiles (with some absorption line contribution from the </a:t>
            </a:r>
            <a:r>
              <a:rPr lang="en-US" dirty="0" err="1">
                <a:latin typeface="Arial"/>
                <a:cs typeface="Arial"/>
              </a:rPr>
              <a:t>FUor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574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18</a:t>
            </a:fld>
            <a:endParaRPr lang="en-US" sz="140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6E0F1-E0F1-9A4B-A4C9-63468D1C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5353050" cy="3809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43403-53E2-CF47-8566-DE0A368C423E}"/>
              </a:ext>
            </a:extLst>
          </p:cNvPr>
          <p:cNvSpPr txBox="1"/>
          <p:nvPr/>
        </p:nvSpPr>
        <p:spPr>
          <a:xfrm>
            <a:off x="6400800" y="914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Combined object is strongly variable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F4F71-520D-6545-A65D-FCB3249E60E2}"/>
              </a:ext>
            </a:extLst>
          </p:cNvPr>
          <p:cNvSpPr txBox="1"/>
          <p:nvPr/>
        </p:nvSpPr>
        <p:spPr>
          <a:xfrm>
            <a:off x="1066800" y="4876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Outbursts?  difficult to tell, possibly a combination of variability in both extinction and accretion</a:t>
            </a:r>
          </a:p>
        </p:txBody>
      </p:sp>
    </p:spTree>
    <p:extLst>
      <p:ext uri="{BB962C8B-B14F-4D97-AF65-F5344CB8AC3E}">
        <p14:creationId xmlns:p14="http://schemas.microsoft.com/office/powerpoint/2010/main" val="367812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19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A8724-4F2A-5A48-A774-B35F2BE95E70}"/>
              </a:ext>
            </a:extLst>
          </p:cNvPr>
          <p:cNvSpPr txBox="1"/>
          <p:nvPr/>
        </p:nvSpPr>
        <p:spPr>
          <a:xfrm>
            <a:off x="1752600" y="308611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Z </a:t>
            </a:r>
            <a:r>
              <a:rPr lang="en-US" sz="2400" dirty="0" err="1">
                <a:latin typeface="Arial"/>
                <a:cs typeface="Arial"/>
              </a:rPr>
              <a:t>CMa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5EFD0-61D6-214E-BC0E-D74FF55411C9}"/>
              </a:ext>
            </a:extLst>
          </p:cNvPr>
          <p:cNvSpPr txBox="1"/>
          <p:nvPr/>
        </p:nvSpPr>
        <p:spPr>
          <a:xfrm>
            <a:off x="1257300" y="2667261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Arial"/>
                <a:cs typeface="Arial"/>
              </a:rPr>
              <a:t>HBe</a:t>
            </a:r>
            <a:r>
              <a:rPr lang="en-US" dirty="0">
                <a:latin typeface="Arial"/>
                <a:cs typeface="Arial"/>
              </a:rPr>
              <a:t>:  suppose M ~ 2.5 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, R ~ 2.5 R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 (maybe doesn’t expand because L</a:t>
            </a:r>
            <a:r>
              <a:rPr lang="en-US" baseline="-25000" dirty="0"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/L(</a:t>
            </a:r>
            <a:r>
              <a:rPr lang="en-US" dirty="0" err="1">
                <a:latin typeface="Arial"/>
                <a:cs typeface="Arial"/>
              </a:rPr>
              <a:t>acc</a:t>
            </a:r>
            <a:r>
              <a:rPr lang="en-US" dirty="0">
                <a:latin typeface="Arial"/>
                <a:cs typeface="Arial"/>
              </a:rPr>
              <a:t>) not so extreme?)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40000"/>
              <a:buFont typeface="System Font Regular"/>
              <a:buChar char="-"/>
            </a:pP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r>
              <a:rPr lang="en-US" dirty="0">
                <a:latin typeface="Arial"/>
                <a:cs typeface="Arial"/>
              </a:rPr>
              <a:t> = 2 x 10</a:t>
            </a:r>
            <a:r>
              <a:rPr lang="en-US" baseline="30000" dirty="0">
                <a:latin typeface="Arial"/>
                <a:cs typeface="Arial"/>
              </a:rPr>
              <a:t>-4</a:t>
            </a:r>
            <a:r>
              <a:rPr lang="en-US" dirty="0">
                <a:latin typeface="Arial"/>
                <a:cs typeface="Arial"/>
              </a:rPr>
              <a:t> 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yr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40000"/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L(</a:t>
            </a:r>
            <a:r>
              <a:rPr lang="en-US" dirty="0" err="1">
                <a:latin typeface="Arial"/>
                <a:cs typeface="Arial"/>
              </a:rPr>
              <a:t>acc</a:t>
            </a:r>
            <a:r>
              <a:rPr lang="en-US" dirty="0">
                <a:latin typeface="Arial"/>
                <a:cs typeface="Arial"/>
              </a:rPr>
              <a:t>) = 3000 L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, T(max) ~ 17,000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ED1047-1282-1947-A912-D3878FE13EDA}"/>
              </a:ext>
            </a:extLst>
          </p:cNvPr>
          <p:cNvSpPr txBox="1"/>
          <p:nvPr/>
        </p:nvSpPr>
        <p:spPr>
          <a:xfrm>
            <a:off x="1207770" y="848366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FU:  L ~ 500 L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T(max) ~ 7900 K (R / 5 R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)</a:t>
            </a:r>
            <a:r>
              <a:rPr lang="en-US" baseline="30000" dirty="0">
                <a:latin typeface="Arial"/>
                <a:cs typeface="Arial"/>
              </a:rPr>
              <a:t>1/2</a:t>
            </a:r>
            <a:r>
              <a:rPr lang="en-US" dirty="0">
                <a:latin typeface="Arial"/>
                <a:cs typeface="Arial"/>
              </a:rPr>
              <a:t>  -  large R?  T(r)??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40000"/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M</a:t>
            </a:r>
            <a:r>
              <a:rPr lang="en-US" baseline="-25000" dirty="0">
                <a:latin typeface="Arial"/>
                <a:cs typeface="Arial"/>
              </a:rPr>
              <a:t>* </a:t>
            </a: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r>
              <a:rPr lang="en-US" dirty="0">
                <a:latin typeface="Arial"/>
                <a:cs typeface="Arial"/>
              </a:rPr>
              <a:t> = 1.5 x 10</a:t>
            </a:r>
            <a:r>
              <a:rPr lang="en-US" baseline="30000" dirty="0">
                <a:latin typeface="Arial"/>
                <a:cs typeface="Arial"/>
              </a:rPr>
              <a:t>-4</a:t>
            </a:r>
            <a:r>
              <a:rPr lang="en-US" dirty="0">
                <a:latin typeface="Arial"/>
                <a:cs typeface="Arial"/>
              </a:rPr>
              <a:t> 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baseline="3000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yr</a:t>
            </a:r>
            <a:endParaRPr lang="en-US" dirty="0">
              <a:latin typeface="Arial"/>
              <a:cs typeface="Arial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SzPct val="140000"/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v sin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~ 100 km/s;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~ 60</a:t>
            </a:r>
            <a:r>
              <a:rPr lang="en-US" baseline="30000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 ⇒ M ~ 1 M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12202-019E-4949-A63C-F5FE9026D901}"/>
              </a:ext>
            </a:extLst>
          </p:cNvPr>
          <p:cNvSpPr txBox="1"/>
          <p:nvPr/>
        </p:nvSpPr>
        <p:spPr>
          <a:xfrm>
            <a:off x="1051560" y="4542472"/>
            <a:ext cx="7475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 err="1">
                <a:latin typeface="Arial"/>
                <a:cs typeface="Arial"/>
              </a:rPr>
              <a:t>HBe</a:t>
            </a:r>
            <a:r>
              <a:rPr lang="en-US" dirty="0">
                <a:latin typeface="Arial"/>
                <a:cs typeface="Arial"/>
              </a:rPr>
              <a:t> object certainly has a rapidly-accreting disk (strong wind, CO disk emission). 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No absorption features. Are we seeing anything but a hot disk? (see talk by Aurora Sicilia-Aguilar)</a:t>
            </a:r>
          </a:p>
        </p:txBody>
      </p:sp>
    </p:spTree>
    <p:extLst>
      <p:ext uri="{BB962C8B-B14F-4D97-AF65-F5344CB8AC3E}">
        <p14:creationId xmlns:p14="http://schemas.microsoft.com/office/powerpoint/2010/main" val="1914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2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85494-9BE6-0B42-9113-08286ADB9FED}"/>
              </a:ext>
            </a:extLst>
          </p:cNvPr>
          <p:cNvSpPr txBox="1"/>
          <p:nvPr/>
        </p:nvSpPr>
        <p:spPr>
          <a:xfrm>
            <a:off x="1600200" y="990600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Why outbursts?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What’s happening at the disk/star boundary?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60082-9A53-DC4E-86D3-66732CE3F4F7}"/>
              </a:ext>
            </a:extLst>
          </p:cNvPr>
          <p:cNvSpPr/>
          <p:nvPr/>
        </p:nvSpPr>
        <p:spPr>
          <a:xfrm>
            <a:off x="1600200" y="32766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Outbursts in intermediate-mass stars?</a:t>
            </a:r>
          </a:p>
        </p:txBody>
      </p:sp>
    </p:spTree>
    <p:extLst>
      <p:ext uri="{BB962C8B-B14F-4D97-AF65-F5344CB8AC3E}">
        <p14:creationId xmlns:p14="http://schemas.microsoft.com/office/powerpoint/2010/main" val="37896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20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A8B57-D7BB-4E47-90D2-A52A325C38CC}"/>
              </a:ext>
            </a:extLst>
          </p:cNvPr>
          <p:cNvSpPr txBox="1"/>
          <p:nvPr/>
        </p:nvSpPr>
        <p:spPr>
          <a:xfrm>
            <a:off x="1981200" y="228600"/>
            <a:ext cx="5638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/>
                <a:cs typeface="Arial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00787-66C8-5646-AE81-2A5347B8212F}"/>
              </a:ext>
            </a:extLst>
          </p:cNvPr>
          <p:cNvSpPr txBox="1"/>
          <p:nvPr/>
        </p:nvSpPr>
        <p:spPr>
          <a:xfrm>
            <a:off x="1143000" y="1143000"/>
            <a:ext cx="7239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FU Ori outbursts require massive inner disk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Triggering of the MRI involved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Reason(s) for the outbursts not clear; GI driving, blob accretion possible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Different mechanisms?  Inside-out cases? (V1515 </a:t>
            </a:r>
            <a:r>
              <a:rPr lang="en-US" dirty="0" err="1">
                <a:latin typeface="Arial"/>
                <a:cs typeface="Arial"/>
              </a:rPr>
              <a:t>Cyg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“FU Ori” T(max), optical spectra can be seen in both low and high L(</a:t>
            </a:r>
            <a:r>
              <a:rPr lang="en-US" dirty="0" err="1">
                <a:latin typeface="Arial"/>
                <a:cs typeface="Arial"/>
              </a:rPr>
              <a:t>acc</a:t>
            </a:r>
            <a:r>
              <a:rPr lang="en-US" dirty="0">
                <a:latin typeface="Arial"/>
                <a:cs typeface="Arial"/>
              </a:rPr>
              <a:t>) systems; difference due to large “inner radius” at high </a:t>
            </a:r>
            <a:r>
              <a:rPr lang="en-US" dirty="0" err="1">
                <a:latin typeface="Arial"/>
                <a:cs typeface="Arial"/>
              </a:rPr>
              <a:t>dM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dt</a:t>
            </a:r>
            <a:endParaRPr lang="en-US" dirty="0">
              <a:latin typeface="Arial"/>
              <a:cs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Rapid accretion/bursts in intermediate-mass stars?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expect high </a:t>
            </a:r>
            <a:r>
              <a:rPr lang="en-US" dirty="0" err="1">
                <a:latin typeface="Arial"/>
                <a:cs typeface="Arial"/>
              </a:rPr>
              <a:t>Tmax</a:t>
            </a:r>
            <a:r>
              <a:rPr lang="en-US" dirty="0">
                <a:latin typeface="Arial"/>
                <a:cs typeface="Arial"/>
              </a:rPr>
              <a:t> (~ 10</a:t>
            </a:r>
            <a:r>
              <a:rPr lang="en-US" baseline="30000" dirty="0">
                <a:latin typeface="Arial"/>
                <a:cs typeface="Arial"/>
              </a:rPr>
              <a:t>4 </a:t>
            </a:r>
            <a:r>
              <a:rPr lang="en-US" dirty="0">
                <a:latin typeface="Arial"/>
                <a:cs typeface="Arial"/>
              </a:rPr>
              <a:t>K or more)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dirty="0">
                <a:latin typeface="Arial"/>
                <a:cs typeface="Arial"/>
              </a:rPr>
              <a:t>Could some “</a:t>
            </a:r>
            <a:r>
              <a:rPr lang="en-US" dirty="0" err="1">
                <a:latin typeface="Arial"/>
                <a:cs typeface="Arial"/>
              </a:rPr>
              <a:t>HBe</a:t>
            </a:r>
            <a:r>
              <a:rPr lang="en-US" dirty="0">
                <a:latin typeface="Arial"/>
                <a:cs typeface="Arial"/>
              </a:rPr>
              <a:t>” stars really just be rapidly-accreting disks around A-F central stars?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78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21</a:t>
            </a:fld>
            <a:endParaRPr lang="en-US" sz="140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0EA78-E8F9-9645-B249-FF1D4CE4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38200"/>
            <a:ext cx="8026400" cy="44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43DF41-C509-A44D-8025-07078D86A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771650"/>
            <a:ext cx="8064500" cy="3695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C9D646-D9A7-A74B-B792-D39744E55457}"/>
              </a:ext>
            </a:extLst>
          </p:cNvPr>
          <p:cNvSpPr/>
          <p:nvPr/>
        </p:nvSpPr>
        <p:spPr bwMode="auto">
          <a:xfrm>
            <a:off x="1143000" y="685800"/>
            <a:ext cx="71628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31A25A-3D78-D54B-9D24-C8B6D94F1AF4}"/>
              </a:ext>
            </a:extLst>
          </p:cNvPr>
          <p:cNvGrpSpPr/>
          <p:nvPr/>
        </p:nvGrpSpPr>
        <p:grpSpPr>
          <a:xfrm>
            <a:off x="539750" y="1765300"/>
            <a:ext cx="8077200" cy="3340100"/>
            <a:chOff x="200526" y="-2711450"/>
            <a:chExt cx="8077200" cy="33401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960AD7-12CD-A64D-AB8C-86E0669352CC}"/>
                </a:ext>
              </a:extLst>
            </p:cNvPr>
            <p:cNvGrpSpPr/>
            <p:nvPr/>
          </p:nvGrpSpPr>
          <p:grpSpPr>
            <a:xfrm>
              <a:off x="200526" y="-2711450"/>
              <a:ext cx="8077200" cy="3340100"/>
              <a:chOff x="556683" y="-1918875"/>
              <a:chExt cx="8077200" cy="33401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322E765-6251-AB46-9CE2-7AC428EF3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56683" y="-1918875"/>
                <a:ext cx="8077200" cy="334010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1BE6F7-A331-5C43-878A-39113ACE58DE}"/>
                  </a:ext>
                </a:extLst>
              </p:cNvPr>
              <p:cNvSpPr txBox="1"/>
              <p:nvPr/>
            </p:nvSpPr>
            <p:spPr>
              <a:xfrm>
                <a:off x="4495800" y="670689"/>
                <a:ext cx="2057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latin typeface="Arial"/>
                    <a:cs typeface="Arial"/>
                  </a:rPr>
                  <a:t>T ≳ 5 x 10</a:t>
                </a:r>
                <a:r>
                  <a:rPr lang="en-US" baseline="30000" dirty="0">
                    <a:latin typeface="Arial"/>
                    <a:cs typeface="Arial"/>
                  </a:rPr>
                  <a:t>4</a:t>
                </a:r>
                <a:r>
                  <a:rPr lang="en-US" dirty="0">
                    <a:latin typeface="Arial"/>
                    <a:cs typeface="Arial"/>
                  </a:rPr>
                  <a:t> K!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EC0C8A6-317B-2848-BD4A-FD77A67AF0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267200" y="57150"/>
                <a:ext cx="228601" cy="6286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F5436A-2160-8B43-B63C-AB5F4BD731B5}"/>
                </a:ext>
              </a:extLst>
            </p:cNvPr>
            <p:cNvSpPr txBox="1"/>
            <p:nvPr/>
          </p:nvSpPr>
          <p:spPr>
            <a:xfrm>
              <a:off x="4267200" y="-13716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~ 6000 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67F0E32-5389-144A-8C2D-03939F5BB437}"/>
              </a:ext>
            </a:extLst>
          </p:cNvPr>
          <p:cNvSpPr txBox="1"/>
          <p:nvPr/>
        </p:nvSpPr>
        <p:spPr>
          <a:xfrm>
            <a:off x="685800" y="4572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FU Ori: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3C67EE-D88C-A546-9011-FAF65AF0A069}"/>
              </a:ext>
            </a:extLst>
          </p:cNvPr>
          <p:cNvSpPr txBox="1"/>
          <p:nvPr/>
        </p:nvSpPr>
        <p:spPr>
          <a:xfrm>
            <a:off x="2540018" y="495300"/>
            <a:ext cx="54506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pre-outburst: L ~ 1 L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, R ~ 2 R</a:t>
            </a:r>
            <a:r>
              <a:rPr lang="en-US" baseline="-25000" dirty="0">
                <a:latin typeface="Arial"/>
                <a:cs typeface="Arial"/>
              </a:rPr>
              <a:t>⦿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outburst: L ~ 250 → 160 L</a:t>
            </a:r>
            <a:r>
              <a:rPr lang="en-US" baseline="-25000" dirty="0">
                <a:latin typeface="Arial"/>
                <a:cs typeface="Arial"/>
              </a:rPr>
              <a:t>⦿</a:t>
            </a:r>
            <a:r>
              <a:rPr lang="en-US" dirty="0">
                <a:latin typeface="Arial"/>
                <a:cs typeface="Arial"/>
              </a:rPr>
              <a:t>, R(inner) ~ 4.2 R</a:t>
            </a:r>
            <a:r>
              <a:rPr lang="en-US" baseline="-25000" dirty="0">
                <a:latin typeface="Arial"/>
                <a:cs typeface="Arial"/>
              </a:rPr>
              <a:t>⦿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063965-8FCA-C34E-876A-B762243A5814}"/>
              </a:ext>
            </a:extLst>
          </p:cNvPr>
          <p:cNvSpPr txBox="1"/>
          <p:nvPr/>
        </p:nvSpPr>
        <p:spPr>
          <a:xfrm>
            <a:off x="1315940" y="5562600"/>
            <a:ext cx="70326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expansion of star – irradiation, advection of energy from disk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what is the inner region really like??</a:t>
            </a:r>
          </a:p>
        </p:txBody>
      </p:sp>
    </p:spTree>
    <p:extLst>
      <p:ext uri="{BB962C8B-B14F-4D97-AF65-F5344CB8AC3E}">
        <p14:creationId xmlns:p14="http://schemas.microsoft.com/office/powerpoint/2010/main" val="24134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3</a:t>
            </a:fld>
            <a:endParaRPr lang="en-US" sz="1400">
              <a:latin typeface="Arial" charset="0"/>
            </a:endParaRPr>
          </a:p>
        </p:txBody>
      </p:sp>
      <p:pic>
        <p:nvPicPr>
          <p:cNvPr id="2" name="Picture 1" descr="screenshot_836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017906" cy="541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B4E816-A502-8A43-B3ED-10325BD76F5C}"/>
              </a:ext>
            </a:extLst>
          </p:cNvPr>
          <p:cNvSpPr txBox="1"/>
          <p:nvPr/>
        </p:nvSpPr>
        <p:spPr>
          <a:xfrm>
            <a:off x="792480" y="6292334"/>
            <a:ext cx="35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Hartmann &amp; Kenyon 1996 ARAA</a:t>
            </a:r>
          </a:p>
        </p:txBody>
      </p:sp>
    </p:spTree>
    <p:extLst>
      <p:ext uri="{BB962C8B-B14F-4D97-AF65-F5344CB8AC3E}">
        <p14:creationId xmlns:p14="http://schemas.microsoft.com/office/powerpoint/2010/main" val="397898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4</a:t>
            </a:fld>
            <a:endParaRPr lang="en-US" sz="1400">
              <a:latin typeface="Arial" charset="0"/>
            </a:endParaRPr>
          </a:p>
        </p:txBody>
      </p:sp>
      <p:pic>
        <p:nvPicPr>
          <p:cNvPr id="2" name="Picture 1" descr="screenshot_82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5585"/>
            <a:ext cx="6344002" cy="6335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477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Hartmann, </a:t>
            </a:r>
            <a:r>
              <a:rPr lang="en-US" sz="1800" dirty="0" err="1"/>
              <a:t>Herczeg</a:t>
            </a:r>
            <a:r>
              <a:rPr lang="en-US" sz="1800" dirty="0"/>
              <a:t>, </a:t>
            </a:r>
            <a:r>
              <a:rPr lang="en-US" sz="1800" dirty="0" err="1"/>
              <a:t>Calvet</a:t>
            </a:r>
            <a:r>
              <a:rPr lang="en-US" sz="1800" dirty="0"/>
              <a:t>, 2016 ARAA after Zhu+07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E415D-24A3-D94D-9D12-C29284507C38}"/>
              </a:ext>
            </a:extLst>
          </p:cNvPr>
          <p:cNvSpPr/>
          <p:nvPr/>
        </p:nvSpPr>
        <p:spPr>
          <a:xfrm>
            <a:off x="4935679" y="753070"/>
            <a:ext cx="2379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inner disk: absorption features (centrally viscous/MRI heated)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7AEC5-D80B-9544-A48F-215DE114776E}"/>
              </a:ext>
            </a:extLst>
          </p:cNvPr>
          <p:cNvSpPr/>
          <p:nvPr/>
        </p:nvSpPr>
        <p:spPr>
          <a:xfrm>
            <a:off x="5791200" y="1981200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outer disk: silicate emission (envelope)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FF89-9F6A-584C-BF1B-B819ED803A78}"/>
              </a:ext>
            </a:extLst>
          </p:cNvPr>
          <p:cNvSpPr txBox="1"/>
          <p:nvPr/>
        </p:nvSpPr>
        <p:spPr>
          <a:xfrm>
            <a:off x="1295400" y="65585"/>
            <a:ext cx="670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FU Ori: a rapidly-accreting </a:t>
            </a:r>
            <a:r>
              <a:rPr lang="en-US" sz="2400" dirty="0" err="1">
                <a:latin typeface="Arial"/>
                <a:cs typeface="Arial"/>
              </a:rPr>
              <a:t>protostellar</a:t>
            </a:r>
            <a:r>
              <a:rPr lang="en-US" sz="2400" dirty="0">
                <a:latin typeface="Arial"/>
                <a:cs typeface="Arial"/>
              </a:rPr>
              <a:t> disk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A49E43-45CD-2A44-A3F2-F6495067CB5D}"/>
              </a:ext>
            </a:extLst>
          </p:cNvPr>
          <p:cNvSpPr/>
          <p:nvPr/>
        </p:nvSpPr>
        <p:spPr>
          <a:xfrm>
            <a:off x="190499" y="3962400"/>
            <a:ext cx="220980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no hot emission (no magnetosphere, boundary layer)</a:t>
            </a:r>
          </a:p>
        </p:txBody>
      </p:sp>
    </p:spTree>
    <p:extLst>
      <p:ext uri="{BB962C8B-B14F-4D97-AF65-F5344CB8AC3E}">
        <p14:creationId xmlns:p14="http://schemas.microsoft.com/office/powerpoint/2010/main" val="9967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629400" y="62484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5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6450" y="152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Wide variety of accretion outbursts- different pre-outburst disk structure?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707E4-392F-314E-B837-F403B20F4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086902"/>
            <a:ext cx="4648200" cy="51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041A8-67EF-7C48-B340-15D51DB1A093}"/>
              </a:ext>
            </a:extLst>
          </p:cNvPr>
          <p:cNvSpPr txBox="1"/>
          <p:nvPr/>
        </p:nvSpPr>
        <p:spPr>
          <a:xfrm>
            <a:off x="2438400" y="14940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Why outbursts?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46DBF-924E-BA4C-93F9-40C42F54C848}"/>
              </a:ext>
            </a:extLst>
          </p:cNvPr>
          <p:cNvSpPr txBox="1"/>
          <p:nvPr/>
        </p:nvSpPr>
        <p:spPr>
          <a:xfrm>
            <a:off x="381000" y="8382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General idea (HK): </a:t>
            </a:r>
            <a:r>
              <a:rPr lang="en-US" dirty="0" err="1">
                <a:latin typeface="Arial"/>
                <a:cs typeface="Arial"/>
              </a:rPr>
              <a:t>infall</a:t>
            </a:r>
            <a:r>
              <a:rPr lang="en-US" dirty="0">
                <a:latin typeface="Arial"/>
                <a:cs typeface="Arial"/>
              </a:rPr>
              <a:t> to disk &gt; accretion rate through disk (more likely now we know MRI doesn’t work, so low </a:t>
            </a:r>
            <a:r>
              <a:rPr lang="en-US" dirty="0">
                <a:latin typeface="Symbol" pitchFamily="2" charset="2"/>
                <a:cs typeface="Arial"/>
              </a:rPr>
              <a:t>a</a:t>
            </a:r>
            <a:r>
              <a:rPr lang="en-US" dirty="0">
                <a:latin typeface="+mj-lt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Gravitational instability transport (Armitage, Zhu, Bae) driven leads to triggering of the MRI (+ thermal instability)</a:t>
            </a:r>
          </a:p>
        </p:txBody>
      </p:sp>
      <p:pic>
        <p:nvPicPr>
          <p:cNvPr id="6" name="alpha3e_5">
            <a:hlinkClick r:id="" action="ppaction://media"/>
            <a:extLst>
              <a:ext uri="{FF2B5EF4-FFF2-40B4-BE49-F238E27FC236}">
                <a16:creationId xmlns:a16="http://schemas.microsoft.com/office/drawing/2014/main" id="{7FB4AB8B-E45D-5D49-9668-7CE30DA04B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2474535"/>
            <a:ext cx="8229600" cy="27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041A8-67EF-7C48-B340-15D51DB1A093}"/>
              </a:ext>
            </a:extLst>
          </p:cNvPr>
          <p:cNvSpPr txBox="1"/>
          <p:nvPr/>
        </p:nvSpPr>
        <p:spPr>
          <a:xfrm>
            <a:off x="2438400" y="14940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Why outbursts?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DEFEB-8897-9A48-8EE1-CAC938CA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6934200" cy="2308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2857E-2F7D-F349-BB52-12198169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91" y="2845855"/>
            <a:ext cx="7003809" cy="23316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34ADCD-7581-BB43-B086-C16174EF7102}"/>
              </a:ext>
            </a:extLst>
          </p:cNvPr>
          <p:cNvSpPr/>
          <p:nvPr/>
        </p:nvSpPr>
        <p:spPr>
          <a:xfrm>
            <a:off x="422910" y="5334000"/>
            <a:ext cx="82638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alternative: accretion of fragments formed out in the disk (</a:t>
            </a:r>
            <a:r>
              <a:rPr lang="en-US" dirty="0" err="1">
                <a:latin typeface="Arial"/>
                <a:cs typeface="Arial"/>
              </a:rPr>
              <a:t>Vorobyov</a:t>
            </a:r>
            <a:r>
              <a:rPr lang="en-US" dirty="0">
                <a:latin typeface="Arial"/>
                <a:cs typeface="Arial"/>
              </a:rPr>
              <a:t>); just starting to address MRI/thermal instability in inner disk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planet gaps –pileup (Clarke)?  or accrete planets?  Need disk...</a:t>
            </a:r>
          </a:p>
        </p:txBody>
      </p:sp>
    </p:spTree>
    <p:extLst>
      <p:ext uri="{BB962C8B-B14F-4D97-AF65-F5344CB8AC3E}">
        <p14:creationId xmlns:p14="http://schemas.microsoft.com/office/powerpoint/2010/main" val="34477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8</a:t>
            </a:fld>
            <a:endParaRPr lang="en-US" sz="14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041A8-67EF-7C48-B340-15D51DB1A093}"/>
              </a:ext>
            </a:extLst>
          </p:cNvPr>
          <p:cNvSpPr txBox="1"/>
          <p:nvPr/>
        </p:nvSpPr>
        <p:spPr>
          <a:xfrm>
            <a:off x="2438400" y="14940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/>
                <a:cs typeface="Arial"/>
              </a:rPr>
              <a:t>Why outbursts??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459B8-32D2-9240-8EFE-A0E26FAFAD88}"/>
              </a:ext>
            </a:extLst>
          </p:cNvPr>
          <p:cNvSpPr txBox="1"/>
          <p:nvPr/>
        </p:nvSpPr>
        <p:spPr>
          <a:xfrm>
            <a:off x="857250" y="1025429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Both GI + MRI and blob accretion predict outside-in outbursts: fast rise, see it first in IR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7BD2F-9FC1-6349-9F6B-EB20894AD9E6}"/>
              </a:ext>
            </a:extLst>
          </p:cNvPr>
          <p:cNvGrpSpPr/>
          <p:nvPr/>
        </p:nvGrpSpPr>
        <p:grpSpPr>
          <a:xfrm>
            <a:off x="228600" y="2133600"/>
            <a:ext cx="3886200" cy="3993178"/>
            <a:chOff x="228600" y="2743200"/>
            <a:chExt cx="3886200" cy="399317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31BDAE-1669-C747-B02F-4676D693D050}"/>
                </a:ext>
              </a:extLst>
            </p:cNvPr>
            <p:cNvGrpSpPr/>
            <p:nvPr/>
          </p:nvGrpSpPr>
          <p:grpSpPr>
            <a:xfrm>
              <a:off x="228600" y="3177878"/>
              <a:ext cx="3886200" cy="3189168"/>
              <a:chOff x="-228600" y="1600200"/>
              <a:chExt cx="5334000" cy="47087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69342B0-1C5E-684A-838E-D4F022EB23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85000" b="6147"/>
              <a:stretch/>
            </p:blipFill>
            <p:spPr>
              <a:xfrm>
                <a:off x="-228600" y="1600557"/>
                <a:ext cx="1371600" cy="4419243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12E6C00-CCFB-DB4E-9A66-0563AC4AE7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6667"/>
              <a:stretch/>
            </p:blipFill>
            <p:spPr>
              <a:xfrm>
                <a:off x="1143000" y="1600200"/>
                <a:ext cx="3962400" cy="470870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468B6D3-7322-FD4B-BE50-522D24E563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002" t="92071" r="34164" b="8"/>
              <a:stretch/>
            </p:blipFill>
            <p:spPr>
              <a:xfrm>
                <a:off x="571500" y="5935931"/>
                <a:ext cx="1447800" cy="372973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BE72D5-38C3-DE4C-998E-1285E2B21BC2}"/>
                </a:ext>
              </a:extLst>
            </p:cNvPr>
            <p:cNvSpPr txBox="1"/>
            <p:nvPr/>
          </p:nvSpPr>
          <p:spPr>
            <a:xfrm>
              <a:off x="1351462" y="6367046"/>
              <a:ext cx="1862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latin typeface="Arial"/>
                  <a:cs typeface="Arial"/>
                </a:rPr>
                <a:t>Hillenbrand+18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4580D9-23E2-4643-A130-F09F766D8DF8}"/>
                </a:ext>
              </a:extLst>
            </p:cNvPr>
            <p:cNvSpPr txBox="1"/>
            <p:nvPr/>
          </p:nvSpPr>
          <p:spPr>
            <a:xfrm>
              <a:off x="994410" y="2743200"/>
              <a:ext cx="2693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Gaia 17bpi consistent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DD9B7E-DC6C-9A49-8284-5E102C047937}"/>
              </a:ext>
            </a:extLst>
          </p:cNvPr>
          <p:cNvGrpSpPr/>
          <p:nvPr/>
        </p:nvGrpSpPr>
        <p:grpSpPr>
          <a:xfrm>
            <a:off x="4229100" y="1981200"/>
            <a:ext cx="4381500" cy="3352800"/>
            <a:chOff x="4229100" y="2667000"/>
            <a:chExt cx="4381500" cy="33528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9921CD-D6D8-F14A-AA1E-B45C0D214D8E}"/>
                </a:ext>
              </a:extLst>
            </p:cNvPr>
            <p:cNvSpPr txBox="1"/>
            <p:nvPr/>
          </p:nvSpPr>
          <p:spPr>
            <a:xfrm>
              <a:off x="4772025" y="2667000"/>
              <a:ext cx="3838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>
                  <a:latin typeface="Arial"/>
                  <a:cs typeface="Arial"/>
                </a:rPr>
                <a:t>V1515 </a:t>
              </a:r>
              <a:r>
                <a:rPr lang="en-US" dirty="0" err="1">
                  <a:latin typeface="Arial"/>
                  <a:cs typeface="Arial"/>
                </a:rPr>
                <a:t>Cyg</a:t>
              </a:r>
              <a:r>
                <a:rPr lang="en-US" dirty="0">
                  <a:latin typeface="Arial"/>
                  <a:cs typeface="Arial"/>
                </a:rPr>
                <a:t> </a:t>
              </a:r>
              <a:r>
                <a:rPr lang="en-US" i="1" dirty="0">
                  <a:latin typeface="Arial"/>
                  <a:cs typeface="Arial"/>
                </a:rPr>
                <a:t>inconsistent:  </a:t>
              </a:r>
              <a:r>
                <a:rPr lang="en-US" dirty="0">
                  <a:latin typeface="Arial"/>
                  <a:cs typeface="Arial"/>
                </a:rPr>
                <a:t>slow rise ⇒ inside-out (Bell, Lin)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9A0E23-A2EF-684F-BBC6-F5E5C8480B2C}"/>
                </a:ext>
              </a:extLst>
            </p:cNvPr>
            <p:cNvGrpSpPr/>
            <p:nvPr/>
          </p:nvGrpSpPr>
          <p:grpSpPr>
            <a:xfrm>
              <a:off x="4229100" y="3484582"/>
              <a:ext cx="4381500" cy="2535218"/>
              <a:chOff x="1219200" y="2596188"/>
              <a:chExt cx="6175989" cy="328106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1B434F2-D95D-274C-82F5-30BB046B65E1}"/>
                  </a:ext>
                </a:extLst>
              </p:cNvPr>
              <p:cNvGrpSpPr/>
              <p:nvPr/>
            </p:nvGrpSpPr>
            <p:grpSpPr>
              <a:xfrm>
                <a:off x="1219200" y="2596188"/>
                <a:ext cx="6175989" cy="3281065"/>
                <a:chOff x="1219200" y="2596188"/>
                <a:chExt cx="6175989" cy="3281065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AB02F9DE-E88F-7245-BFB2-EF0AD3DF18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91046"/>
                <a:stretch/>
              </p:blipFill>
              <p:spPr>
                <a:xfrm>
                  <a:off x="1219200" y="2596188"/>
                  <a:ext cx="6175989" cy="614065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FF622D1-8E93-8D48-B82D-4511107943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5555" b="35555"/>
                <a:stretch/>
              </p:blipFill>
              <p:spPr>
                <a:xfrm>
                  <a:off x="1219200" y="3210253"/>
                  <a:ext cx="6175989" cy="2667000"/>
                </a:xfrm>
                <a:prstGeom prst="rect">
                  <a:avLst/>
                </a:prstGeom>
              </p:spPr>
            </p:pic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2172420-5274-3242-9697-A74F84737D34}"/>
                  </a:ext>
                </a:extLst>
              </p:cNvPr>
              <p:cNvSpPr/>
              <p:nvPr/>
            </p:nvSpPr>
            <p:spPr bwMode="auto">
              <a:xfrm>
                <a:off x="1905000" y="3210253"/>
                <a:ext cx="304800" cy="15903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5E3258-7FD9-6640-844A-EB3925C16E84}"/>
                  </a:ext>
                </a:extLst>
              </p:cNvPr>
              <p:cNvSpPr/>
              <p:nvPr/>
            </p:nvSpPr>
            <p:spPr bwMode="auto">
              <a:xfrm>
                <a:off x="1219200" y="3048000"/>
                <a:ext cx="304800" cy="282925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5A1EC2-6A39-B046-B9E5-E24BB6FE9B93}"/>
                  </a:ext>
                </a:extLst>
              </p:cNvPr>
              <p:cNvSpPr/>
              <p:nvPr/>
            </p:nvSpPr>
            <p:spPr bwMode="auto">
              <a:xfrm>
                <a:off x="4307194" y="5181600"/>
                <a:ext cx="2126943" cy="69565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327C498-DAAF-E94B-8838-98257DA69914}"/>
              </a:ext>
            </a:extLst>
          </p:cNvPr>
          <p:cNvSpPr txBox="1"/>
          <p:nvPr/>
        </p:nvSpPr>
        <p:spPr>
          <a:xfrm>
            <a:off x="3592920" y="582326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latin typeface="Arial"/>
                <a:cs typeface="Arial"/>
              </a:rPr>
              <a:t>n.b.</a:t>
            </a:r>
            <a:r>
              <a:rPr lang="en-US" dirty="0">
                <a:latin typeface="Arial"/>
                <a:cs typeface="Arial"/>
              </a:rPr>
              <a:t>; structure in light curve ⇒ pre-existing disk structure?</a:t>
            </a:r>
          </a:p>
        </p:txBody>
      </p:sp>
    </p:spTree>
    <p:extLst>
      <p:ext uri="{BB962C8B-B14F-4D97-AF65-F5344CB8AC3E}">
        <p14:creationId xmlns:p14="http://schemas.microsoft.com/office/powerpoint/2010/main" val="11894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89172F3-B8D8-AF49-9C0C-AF7F2E831B8D}" type="slidenum">
              <a:rPr lang="en-US" sz="1400">
                <a:latin typeface="Arial" charset="0"/>
              </a:rPr>
              <a:pPr/>
              <a:t>9</a:t>
            </a:fld>
            <a:endParaRPr lang="en-US" sz="140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2F78B-4E43-3B46-BE90-E28E3B6D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654175"/>
            <a:ext cx="5168900" cy="336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0738BD-B53A-194F-87E0-389F229F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641350"/>
            <a:ext cx="5880100" cy="48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DB1B5-AB6C-D043-8C70-ABFC9782788D}"/>
              </a:ext>
            </a:extLst>
          </p:cNvPr>
          <p:cNvSpPr txBox="1"/>
          <p:nvPr/>
        </p:nvSpPr>
        <p:spPr>
          <a:xfrm>
            <a:off x="1384300" y="5181600"/>
            <a:ext cx="612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T(max) sensitive to inner disk radius R</a:t>
            </a:r>
            <a:r>
              <a:rPr lang="en-US" sz="2400" baseline="-25000" dirty="0">
                <a:latin typeface="Arial"/>
                <a:cs typeface="Arial"/>
              </a:rPr>
              <a:t>i 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Higher T(max) at given accretion rate </a:t>
            </a:r>
            <a:r>
              <a:rPr lang="en-US" sz="2400" dirty="0" err="1">
                <a:latin typeface="Arial"/>
                <a:cs typeface="Arial"/>
              </a:rPr>
              <a:t>dM</a:t>
            </a:r>
            <a:r>
              <a:rPr lang="en-US" sz="2400" dirty="0">
                <a:latin typeface="Arial"/>
                <a:cs typeface="Arial"/>
              </a:rPr>
              <a:t>/</a:t>
            </a:r>
            <a:r>
              <a:rPr lang="en-US" sz="2400" dirty="0" err="1">
                <a:latin typeface="Arial"/>
                <a:cs typeface="Arial"/>
              </a:rPr>
              <a:t>dt</a:t>
            </a:r>
            <a:r>
              <a:rPr lang="en-US" sz="2400" dirty="0">
                <a:latin typeface="Arial"/>
                <a:cs typeface="Arial"/>
              </a:rPr>
              <a:t> for larger M</a:t>
            </a:r>
            <a:r>
              <a:rPr lang="en-US" sz="2400" baseline="-25000" dirty="0">
                <a:latin typeface="Arial"/>
                <a:cs typeface="Arial"/>
              </a:rPr>
              <a:t>*</a:t>
            </a:r>
            <a:r>
              <a:rPr lang="en-US" sz="2400" dirty="0">
                <a:latin typeface="Arial"/>
                <a:cs typeface="Arial"/>
              </a:rPr>
              <a:t> /R</a:t>
            </a:r>
            <a:r>
              <a:rPr lang="en-US" sz="2400" baseline="-25000" dirty="0">
                <a:latin typeface="Arial"/>
                <a:cs typeface="Arial"/>
              </a:rPr>
              <a:t>i</a:t>
            </a:r>
            <a:r>
              <a:rPr lang="en-US" sz="2400" baseline="30000" dirty="0">
                <a:latin typeface="Arial"/>
                <a:cs typeface="Arial"/>
              </a:rPr>
              <a:t>3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6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2_whitemaster">
  <a:themeElements>
    <a:clrScheme name="white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master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spcAft>
            <a:spcPts val="600"/>
          </a:spcAft>
          <a:defRPr dirty="0" smtClean="0">
            <a:latin typeface="Arial"/>
            <a:cs typeface="Arial"/>
          </a:defRPr>
        </a:defPPr>
      </a:lstStyle>
    </a:txDef>
  </a:objectDefaults>
  <a:extraClrSchemeLst>
    <a:extraClrScheme>
      <a:clrScheme name="whit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Templates:whitemaster.pot</Template>
  <TotalTime>12695</TotalTime>
  <Words>1133</Words>
  <Application>Microsoft Macintosh PowerPoint</Application>
  <PresentationFormat>On-screen Show (4:3)</PresentationFormat>
  <Paragraphs>119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Helvetica</vt:lpstr>
      <vt:lpstr>Symbol</vt:lpstr>
      <vt:lpstr>System Font Regular</vt:lpstr>
      <vt:lpstr>2_whitemaster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LSA User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(galactic) ISM</dc:title>
  <dc:subject/>
  <dc:creator>Lee Hartmann</dc:creator>
  <cp:keywords/>
  <dc:description/>
  <cp:lastModifiedBy>Microsoft Office User</cp:lastModifiedBy>
  <cp:revision>711</cp:revision>
  <cp:lastPrinted>2009-10-28T17:32:17Z</cp:lastPrinted>
  <dcterms:created xsi:type="dcterms:W3CDTF">2011-07-15T19:50:10Z</dcterms:created>
  <dcterms:modified xsi:type="dcterms:W3CDTF">2019-06-20T09:37:26Z</dcterms:modified>
  <cp:category/>
</cp:coreProperties>
</file>