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9" r:id="rId3"/>
    <p:sldId id="257" r:id="rId4"/>
    <p:sldId id="258" r:id="rId5"/>
    <p:sldId id="281" r:id="rId6"/>
    <p:sldId id="265" r:id="rId7"/>
    <p:sldId id="259" r:id="rId8"/>
    <p:sldId id="260" r:id="rId9"/>
    <p:sldId id="275" r:id="rId10"/>
    <p:sldId id="277" r:id="rId11"/>
    <p:sldId id="268" r:id="rId12"/>
    <p:sldId id="276" r:id="rId13"/>
    <p:sldId id="270" r:id="rId14"/>
    <p:sldId id="262" r:id="rId15"/>
    <p:sldId id="274" r:id="rId16"/>
    <p:sldId id="272" r:id="rId17"/>
    <p:sldId id="267" r:id="rId18"/>
    <p:sldId id="271" r:id="rId19"/>
    <p:sldId id="280" r:id="rId20"/>
    <p:sldId id="261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88683" autoAdjust="0"/>
  </p:normalViewPr>
  <p:slideViewPr>
    <p:cSldViewPr snapToGrid="0">
      <p:cViewPr>
        <p:scale>
          <a:sx n="60" d="100"/>
          <a:sy n="60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A343E-7B90-4BD3-A384-867E58286B45}" type="datetimeFigureOut">
              <a:rPr lang="en-GB" smtClean="0"/>
              <a:pPr/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810BA-E883-4742-8CD7-055119994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32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B83C2-38DD-4E8A-9CBB-7F882751948A}" type="datetimeFigureOut">
              <a:rPr lang="en-GB" smtClean="0"/>
              <a:pPr/>
              <a:t>20/06/2019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451C-9964-4DB1-B02E-086F49017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56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Personal introduction – 1</a:t>
            </a:r>
            <a: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year Masters (Research) post-graduate at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UCLan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looking at the structure of the Taurus Cloud using data from Gaia DR2.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Presenting initial findings submitted to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Archive and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ApJ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...... currently under referee process .....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751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Plotting spatial distribution of the two populations shows that the distribution is linked to individual cloud regions and structures.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Having identified two distinct populations.....decided to look at their proper motions....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28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One of the main aims of this study....to produce a 3D model of the TMC.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Plot shows initial results using the sample identified.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893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Having identified two proper motions in the sample....decided to look again at the spatial distribution on the cloud...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54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Star velocity vectors projected with individual proper motions subtracted from their mean group value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Wide range of motions within the TMC ......apparently linked to cloud structures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72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Another stats test ......this time using the proper motion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Note red and blue groups swopped over.....this is because we are plotting against ANGULAR MOTION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wrt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degrees E of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571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771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Blatant publicity - THANK YOU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446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Comparing the Gaia errors with those sources found in the Galli et al. (2018) sample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167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7k distribution split using near and far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960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CMD of Absolute Magnitude of 7k sources – not extinction corrected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2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Introduction to Gaia mission and quick overview – data available on-line in Gaia Archive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Herschel far-infrared image of TMC.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done by Kevin </a:t>
            </a:r>
            <a:r>
              <a:rPr lang="en-GB" sz="18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Luhman</a:t>
            </a:r>
            <a:r>
              <a:rPr lang="en-GB" sz="1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parallel with ours...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375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Statistical analysis of distribution using Hartigan’s Dip Test finds a p-value of ~ 0.026 which is an indicator of multi-modality.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03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Sources binned at 1pc.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No expected peak in distribution at 140 pc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see an increasing</a:t>
            </a:r>
            <a:r>
              <a:rPr lang="en-GB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slope of graph due to </a:t>
            </a:r>
            <a:r>
              <a:rPr lang="en-GB" sz="18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 Law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Needed to look at spatial distribution to look for any patterns…..</a:t>
            </a:r>
            <a:endParaRPr lang="en-GB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23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7k sources overlaid on a visual extinction map from Schneider et al. (2011) – (indicate reference on slide)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No clear distribution  pattern.....can see field stars everywhere.........some ‘over densities’ seen around some of the cloud complexes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Needed to reduce the field for initial study.......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30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Decided to use the Spitzer sources from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Rebull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et al 2010 study (Table 6) and cross-match to our DR2 sources.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Using this data ‘cut’ has reduced the number of sources and given use 168 sources in both data sets.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55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Extracting the Gaia G-band magnitude and parallax data (with its errors) and converting to distance STILL did not produce the expected population around 140 pc.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This is a plot of our 168 sources plotted with distance against G-magnitude.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see larger errors at lower magnitudes as expected.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see that the distribution is starting to show 2 peaks.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88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Binning the sources at 3pc and plotting confirmed two ‘peaks’ in the distribution.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PROBLEM......</a:t>
            </a: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Referee not convinced we had clearly found a double-peaked distribution !!,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REFEREE IN THE AUDIENCE??</a:t>
            </a:r>
            <a:endParaRPr lang="en-GB" sz="18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813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Fitting a double Gaussian curve clearly identifies the groups.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Major peak at ~ 130 pc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Minor peak at ~ 160 pc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Minimum distribution of sources found to be at ~ 148 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334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Distribution split into two groups:....taking minimum (148 pc) from distribution (last slide) to be 150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‘near’ group: between 110 – 150 pc, 113 sources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‘far’ group: between 150 – 180 pc, 52 sources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Decided to see how these populations clustered on the cloud.....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08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8586-82A9-4971-8A86-7E7A08845CF8}" type="datetime1">
              <a:rPr lang="en-GB" smtClean="0"/>
              <a:pPr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71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334C-6A16-4AB3-9A07-8B43F3908342}" type="datetime1">
              <a:rPr lang="en-GB" smtClean="0"/>
              <a:pPr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68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A923-F17D-40F2-B724-E8268F54B0F8}" type="datetime1">
              <a:rPr lang="en-GB" smtClean="0"/>
              <a:pPr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3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EBB9-1D53-45B1-92A8-F56BF8A23EF5}" type="datetime1">
              <a:rPr lang="en-GB" smtClean="0"/>
              <a:pPr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8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DAD6-0A76-4EC9-A86B-B459430BCF6B}" type="datetime1">
              <a:rPr lang="en-GB" smtClean="0"/>
              <a:pPr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14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9C7E-59FC-45F0-B823-91FE3B3A8BBA}" type="datetime1">
              <a:rPr lang="en-GB" smtClean="0"/>
              <a:pPr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5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6896-0FC1-47F2-BCD4-CAEC2B2524A9}" type="datetime1">
              <a:rPr lang="en-GB" smtClean="0"/>
              <a:pPr/>
              <a:t>20/06/2019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64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1615-C56F-4971-B4D5-E2AFEA9A0417}" type="datetime1">
              <a:rPr lang="en-GB" smtClean="0"/>
              <a:pPr/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7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58DD-A1C8-4AE5-A278-1C0DBCE27D32}" type="datetime1">
              <a:rPr lang="en-GB" smtClean="0"/>
              <a:pPr/>
              <a:t>20/06/2019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8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45F3-C530-4C1F-B7D2-490F62A8DEA1}" type="datetime1">
              <a:rPr lang="en-GB" smtClean="0"/>
              <a:pPr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0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D9F0-07D1-4BEC-A5A4-5F6B267A46DC}" type="datetime1">
              <a:rPr lang="en-GB" smtClean="0"/>
              <a:pPr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5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1148A-5D34-41C1-A3B3-8E4F33F1207A}" type="datetime1">
              <a:rPr lang="en-GB" smtClean="0"/>
              <a:pPr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Revealing the Two 'Horns' of Taurus with Gaia DR2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5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04.06980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28E391-6C22-4827-90A4-1686B18FAA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" y="113274"/>
            <a:ext cx="91429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kern="1400" dirty="0">
                <a:solidFill>
                  <a:schemeClr val="bg1"/>
                </a:solidFill>
                <a:latin typeface="Arial" panose="020B0604020202020204" pitchFamily="34" charset="0"/>
              </a:rPr>
              <a:t>Revealing the Two ‘Horns’ of Taurus with </a:t>
            </a:r>
            <a:r>
              <a:rPr lang="en-US" sz="40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Gaia</a:t>
            </a:r>
            <a:r>
              <a:rPr lang="en-US" sz="4000" kern="1400" dirty="0">
                <a:solidFill>
                  <a:schemeClr val="bg1"/>
                </a:solidFill>
                <a:latin typeface="Arial" panose="020B0604020202020204" pitchFamily="34" charset="0"/>
              </a:rPr>
              <a:t> DR2</a:t>
            </a:r>
          </a:p>
          <a:p>
            <a:pPr algn="ctr"/>
            <a:endParaRPr lang="en-US" sz="4000" kern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en-US" sz="4000" kern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en-US" sz="600" kern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kern="14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kern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Graham D. Fleming, Jason M. Kirk, Derek Ward-Thompson &amp; Kate Pattle</a:t>
            </a:r>
          </a:p>
          <a:p>
            <a:pPr algn="ctr"/>
            <a:endParaRPr lang="en-US" kern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kern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kern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kern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Graham Fleming</a:t>
            </a:r>
          </a:p>
          <a:p>
            <a:pPr algn="ctr"/>
            <a:r>
              <a:rPr lang="en-US" kern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STARRY 2019  Conference – 20 June 2019</a:t>
            </a:r>
          </a:p>
          <a:p>
            <a:r>
              <a:rPr lang="en-US" sz="1600" kern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0" y="6039922"/>
            <a:ext cx="1351459" cy="513277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21ADC7-BE9D-49C3-9B17-92AA20E7770E}"/>
              </a:ext>
            </a:extLst>
          </p:cNvPr>
          <p:cNvSpPr/>
          <p:nvPr/>
        </p:nvSpPr>
        <p:spPr>
          <a:xfrm>
            <a:off x="4086205" y="6561845"/>
            <a:ext cx="50577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Image: ESA/NASA - Five College Radio Astronomy Observatory (FCRAO), Gopal Narayanan / Mark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Heyer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00" y="6039922"/>
            <a:ext cx="681143" cy="5148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5F494F1-D4D5-416D-A233-F21BC5C8C3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94" y="6038399"/>
            <a:ext cx="2196879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73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DDC16-B1E5-4634-BE08-61805EEC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432FC3-3FDB-4F68-B9E4-1A2400353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7" y="630424"/>
            <a:ext cx="6983261" cy="5295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SPATIAL DISTRIBUTION &amp; CLOUD STRUCTURES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</p:spTree>
    <p:extLst>
      <p:ext uri="{BB962C8B-B14F-4D97-AF65-F5344CB8AC3E}">
        <p14:creationId xmlns:p14="http://schemas.microsoft.com/office/powerpoint/2010/main" val="69822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8A49F4-C1E2-47E8-9EC6-5D9C897B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B34606-6C67-4230-9D79-EED00968F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t="11722" r="11660" b="4703"/>
          <a:stretch/>
        </p:blipFill>
        <p:spPr bwMode="auto">
          <a:xfrm>
            <a:off x="1322397" y="572089"/>
            <a:ext cx="6517936" cy="52938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D21631-3DE4-4C24-8911-C498E578E7CE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3D SPATIAL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215157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C9F9B-2747-459B-A7C2-354D4D09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" name="Picture 3" descr="figure2-pm">
            <a:extLst>
              <a:ext uri="{FF2B5EF4-FFF2-40B4-BE49-F238E27FC236}">
                <a16:creationId xmlns:a16="http://schemas.microsoft.com/office/drawing/2014/main" id="{EC55D3AC-3127-4AB6-9F32-BD6F96678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547341"/>
            <a:ext cx="6282000" cy="476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DEFINING THE PROPER MOTION POPULATIONS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056E48-74F4-4E82-A109-07FE7AE1F263}"/>
              </a:ext>
            </a:extLst>
          </p:cNvPr>
          <p:cNvSpPr txBox="1"/>
          <p:nvPr/>
        </p:nvSpPr>
        <p:spPr>
          <a:xfrm>
            <a:off x="1249471" y="5292001"/>
            <a:ext cx="6674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12 to 40 mas/year ‘cut’ identifies some outliers in each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Centres identified using k-Means clustering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‘Near’ and ‘far’ groupings identified with mean values shown..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470472-ED5A-479D-803C-D891DF9D3C41}"/>
              </a:ext>
            </a:extLst>
          </p:cNvPr>
          <p:cNvGrpSpPr/>
          <p:nvPr/>
        </p:nvGrpSpPr>
        <p:grpSpPr>
          <a:xfrm>
            <a:off x="4708674" y="1783740"/>
            <a:ext cx="998351" cy="1659863"/>
            <a:chOff x="4708674" y="1783740"/>
            <a:chExt cx="998351" cy="165986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5DD446-8FC4-495C-9AB8-144A2EF0B9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08674" y="3281195"/>
              <a:ext cx="161280" cy="1624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D0BBF5A-23A3-4D95-8C41-FA1408DFD8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5745" y="1783740"/>
              <a:ext cx="161280" cy="1624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86D9E1-11E9-4B9B-B13A-CCDC6EA3BDF7}"/>
              </a:ext>
            </a:extLst>
          </p:cNvPr>
          <p:cNvSpPr txBox="1">
            <a:spLocks/>
          </p:cNvSpPr>
          <p:nvPr/>
        </p:nvSpPr>
        <p:spPr>
          <a:xfrm>
            <a:off x="2008340" y="3803085"/>
            <a:ext cx="1989265" cy="3117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24.5 ± 2.8 mas/</a:t>
            </a:r>
            <a:r>
              <a:rPr lang="en-GB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86D9E1-11E9-4B9B-B13A-CCDC6EA3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056" y="1478878"/>
            <a:ext cx="1972979" cy="33098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20.1 ± 2.4 mas/</a:t>
            </a:r>
            <a:r>
              <a:rPr lang="en-GB" sz="1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4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D251170E-DABC-4C34-9A83-E1D06F61E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00" y="630000"/>
            <a:ext cx="6983341" cy="52956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9D3F17-70B1-46F9-8DA5-B067DE48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MEAN MOTIONS OF ‘NEAR’ AND ‘FAR’ GROUPS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</p:spTree>
    <p:extLst>
      <p:ext uri="{BB962C8B-B14F-4D97-AF65-F5344CB8AC3E}">
        <p14:creationId xmlns:p14="http://schemas.microsoft.com/office/powerpoint/2010/main" val="2650513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859D7C-4846-4502-A72F-BDEAAFFAF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01" y="1693333"/>
            <a:ext cx="4802617" cy="3877734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2D856A-60D2-4E45-929B-61C3586C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1403D-489F-49F6-A1B0-5F61FB8CDD3D}"/>
              </a:ext>
            </a:extLst>
          </p:cNvPr>
          <p:cNvSpPr txBox="1">
            <a:spLocks/>
          </p:cNvSpPr>
          <p:nvPr/>
        </p:nvSpPr>
        <p:spPr>
          <a:xfrm>
            <a:off x="337469" y="2504911"/>
            <a:ext cx="3815111" cy="25767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Statistical analysis using proper motions.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p-value of ~ 10</a:t>
            </a:r>
            <a: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-17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Confirms that populations are</a:t>
            </a:r>
          </a:p>
          <a:p>
            <a:pPr marL="271463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bi-modal.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KOLMOGOROV–SMIRNOV ANALYSIS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</p:spTree>
    <p:extLst>
      <p:ext uri="{BB962C8B-B14F-4D97-AF65-F5344CB8AC3E}">
        <p14:creationId xmlns:p14="http://schemas.microsoft.com/office/powerpoint/2010/main" val="3147906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4FCA2-06EC-4246-B99C-674AC3D24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95556"/>
            <a:ext cx="7886700" cy="1030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We find two independent populations of stars in the TMC with 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‘near’ group </a:t>
            </a:r>
            <a:r>
              <a:rPr lang="en-US" sz="1950" kern="1400" dirty="0" err="1"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950" b="1" kern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± 16</a:t>
            </a: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 pc at FWHM, and 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‘far’ group at </a:t>
            </a:r>
            <a:r>
              <a:rPr lang="en-US" sz="1950" kern="1400" dirty="0" err="1"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950" b="1" kern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± 11 </a:t>
            </a: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pc at FWHM.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8F0C7-92A5-404A-BB1D-6583039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320DF7-09E3-447D-9457-8928254F55C8}"/>
              </a:ext>
            </a:extLst>
          </p:cNvPr>
          <p:cNvSpPr txBox="1">
            <a:spLocks/>
          </p:cNvSpPr>
          <p:nvPr/>
        </p:nvSpPr>
        <p:spPr>
          <a:xfrm>
            <a:off x="628650" y="988869"/>
            <a:ext cx="7886700" cy="103048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272" indent="-270272">
              <a:lnSpc>
                <a:spcPct val="100000"/>
              </a:lnSpc>
              <a:spcBef>
                <a:spcPts val="0"/>
              </a:spcBef>
            </a:pP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We have investigated the spatial properties of 168 members of the Taurus star-forming region which appear in </a:t>
            </a:r>
            <a:r>
              <a:rPr lang="en-US" sz="1950" i="1" kern="1400" dirty="0">
                <a:latin typeface="Arial" panose="020B0604020202020204" pitchFamily="34" charset="0"/>
                <a:cs typeface="Arial" panose="020B0604020202020204" pitchFamily="34" charset="0"/>
              </a:rPr>
              <a:t>Gaia</a:t>
            </a: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 DR2 and which also appear in the </a:t>
            </a:r>
            <a:r>
              <a:rPr lang="en-US" sz="1950" i="1" kern="1400" dirty="0">
                <a:latin typeface="Arial" panose="020B0604020202020204" pitchFamily="34" charset="0"/>
                <a:cs typeface="Arial" panose="020B0604020202020204" pitchFamily="34" charset="0"/>
              </a:rPr>
              <a:t>Spitzer</a:t>
            </a: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 catalogue.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9DA200-2E29-4C5F-B542-736868EFD37F}"/>
              </a:ext>
            </a:extLst>
          </p:cNvPr>
          <p:cNvSpPr txBox="1">
            <a:spLocks/>
          </p:cNvSpPr>
          <p:nvPr/>
        </p:nvSpPr>
        <p:spPr>
          <a:xfrm>
            <a:off x="628650" y="3201153"/>
            <a:ext cx="7886700" cy="103048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The two associations have different proper motions of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50" b="1" kern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24.5 ± 2.8 </a:t>
            </a: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mas/year, and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50" b="1" kern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20.1 ± 2.4 </a:t>
            </a: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mas/year for the ‘near and ‘far’ groups respectively.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9F3A20-0D49-4D52-9474-CB149CDA1C90}"/>
              </a:ext>
            </a:extLst>
          </p:cNvPr>
          <p:cNvSpPr txBox="1">
            <a:spLocks/>
          </p:cNvSpPr>
          <p:nvPr/>
        </p:nvSpPr>
        <p:spPr>
          <a:xfrm>
            <a:off x="628650" y="4310195"/>
            <a:ext cx="7886700" cy="6696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The spatial location of the two groups is closely linked to individual cloud structures.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</p:spTree>
    <p:extLst>
      <p:ext uri="{BB962C8B-B14F-4D97-AF65-F5344CB8AC3E}">
        <p14:creationId xmlns:p14="http://schemas.microsoft.com/office/powerpoint/2010/main" val="260309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314" y="4532957"/>
            <a:ext cx="7060708" cy="572443"/>
          </a:xfrm>
        </p:spPr>
        <p:txBody>
          <a:bodyPr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Available at: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https://arxiv.org/pdf/1904.06980.pdf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6E0FAF-7801-4FAD-997E-1C8D290D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Reference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73F74E-89A1-4591-AE2F-EE297FDA1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4" y="1565191"/>
            <a:ext cx="7060708" cy="2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32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99" y="1027634"/>
            <a:ext cx="6259363" cy="4680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EF8967-040A-4C40-AE70-A3556685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3396F8-6C80-4D4C-8BD8-34DC43D04D16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GAIA and VLBI ERROR COMPARISON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002FCFF-9237-4C19-9323-18CAE9406C7C}"/>
              </a:ext>
            </a:extLst>
          </p:cNvPr>
          <p:cNvSpPr txBox="1">
            <a:spLocks/>
          </p:cNvSpPr>
          <p:nvPr/>
        </p:nvSpPr>
        <p:spPr>
          <a:xfrm>
            <a:off x="237163" y="6357681"/>
            <a:ext cx="751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Extra 1</a:t>
            </a:r>
          </a:p>
        </p:txBody>
      </p:sp>
    </p:spTree>
    <p:extLst>
      <p:ext uri="{BB962C8B-B14F-4D97-AF65-F5344CB8AC3E}">
        <p14:creationId xmlns:p14="http://schemas.microsoft.com/office/powerpoint/2010/main" val="1841986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EC353C-269F-4371-A839-16A2B63F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15" y="1054963"/>
            <a:ext cx="6610031" cy="50410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68A5B-69E3-4CA2-80F8-321020D9667B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DISTRIBUTION OF ALL 7k QUERY SOURCES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A6BB1AC9-C8AA-4F62-8C93-E7BE1083E12D}"/>
              </a:ext>
            </a:extLst>
          </p:cNvPr>
          <p:cNvSpPr txBox="1">
            <a:spLocks/>
          </p:cNvSpPr>
          <p:nvPr/>
        </p:nvSpPr>
        <p:spPr>
          <a:xfrm>
            <a:off x="237163" y="6357681"/>
            <a:ext cx="751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Extra 2</a:t>
            </a:r>
          </a:p>
        </p:txBody>
      </p:sp>
    </p:spTree>
    <p:extLst>
      <p:ext uri="{BB962C8B-B14F-4D97-AF65-F5344CB8AC3E}">
        <p14:creationId xmlns:p14="http://schemas.microsoft.com/office/powerpoint/2010/main" val="1101338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A4773-87D0-49CE-8F39-E4DA57B2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6D57A2-E86A-413E-AF1B-82EFA448665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INITIAL LOOK AT TMC IMF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7A0312E-C89B-43A7-B6BF-D789FCBF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01559611-7897-4B9E-AABB-B9142DFB162C}"/>
              </a:ext>
            </a:extLst>
          </p:cNvPr>
          <p:cNvSpPr txBox="1">
            <a:spLocks/>
          </p:cNvSpPr>
          <p:nvPr/>
        </p:nvSpPr>
        <p:spPr>
          <a:xfrm>
            <a:off x="237163" y="6357681"/>
            <a:ext cx="751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Extra 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C600D5-8D43-4D48-BA4F-B59C6E9AE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52" y="922171"/>
            <a:ext cx="7202460" cy="47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8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9FD8B-FCB0-46BD-BA2C-1DE22E86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SOME BACKGROUND INFORMATION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C2491B-FF6F-48FC-8C0E-E4A98ABA9A3F}"/>
              </a:ext>
            </a:extLst>
          </p:cNvPr>
          <p:cNvGrpSpPr/>
          <p:nvPr/>
        </p:nvGrpSpPr>
        <p:grpSpPr>
          <a:xfrm>
            <a:off x="362347" y="691921"/>
            <a:ext cx="4035483" cy="5343438"/>
            <a:chOff x="362347" y="691921"/>
            <a:chExt cx="4035483" cy="53434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ED418F5-F36A-43DF-8B60-DB7F07DFD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144" y="1155859"/>
              <a:ext cx="4009888" cy="310213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8A3919-96CB-4F04-ABA9-314419E37B03}"/>
                </a:ext>
              </a:extLst>
            </p:cNvPr>
            <p:cNvSpPr/>
            <p:nvPr/>
          </p:nvSpPr>
          <p:spPr>
            <a:xfrm>
              <a:off x="375144" y="4373366"/>
              <a:ext cx="4009888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Launched in 2013 by ESA.</a:t>
              </a:r>
              <a:endParaRPr lang="en-GB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Optical astrometric telescope.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Designed to measure the parallax, positions, and motions of 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more than one billion stars.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A719D0-03F2-40E3-972D-5727A64FFCFB}"/>
                </a:ext>
              </a:extLst>
            </p:cNvPr>
            <p:cNvSpPr txBox="1"/>
            <p:nvPr/>
          </p:nvSpPr>
          <p:spPr>
            <a:xfrm>
              <a:off x="362347" y="691921"/>
              <a:ext cx="4035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Gaia Space Observatory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0C1DDE-E096-4A1A-B60D-B48401D126AF}"/>
              </a:ext>
            </a:extLst>
          </p:cNvPr>
          <p:cNvGrpSpPr/>
          <p:nvPr/>
        </p:nvGrpSpPr>
        <p:grpSpPr>
          <a:xfrm>
            <a:off x="4596633" y="694193"/>
            <a:ext cx="4246701" cy="5334817"/>
            <a:chOff x="4596633" y="694193"/>
            <a:chExt cx="4246701" cy="53348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D89928-2021-4246-AE1F-551AA2B01AC4}"/>
                </a:ext>
              </a:extLst>
            </p:cNvPr>
            <p:cNvSpPr txBox="1"/>
            <p:nvPr/>
          </p:nvSpPr>
          <p:spPr>
            <a:xfrm>
              <a:off x="4702242" y="694193"/>
              <a:ext cx="4035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Taurus Molecular Cloud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0B90B0-413C-4176-8646-A74200403495}"/>
                </a:ext>
              </a:extLst>
            </p:cNvPr>
            <p:cNvSpPr/>
            <p:nvPr/>
          </p:nvSpPr>
          <p:spPr>
            <a:xfrm>
              <a:off x="4596633" y="4367017"/>
              <a:ext cx="4246701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accepted distance of 140 parsecs (430 light-years).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One of the nearest and best-studied low-mass star forming regions.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Recent study by </a:t>
              </a:r>
              <a:r>
                <a:rPr lang="en-GB" dirty="0" err="1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Luhman</a:t>
              </a:r>
              <a:r>
                <a:rPr lang="en-GB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(2018).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FA96DC-8694-46C2-8D5E-52F10C48F7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21256" y="1155696"/>
              <a:ext cx="3797454" cy="3123899"/>
              <a:chOff x="4894155" y="1476037"/>
              <a:chExt cx="2753544" cy="226514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3628A51-1426-4545-AF27-CD859F597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917596" y="1476037"/>
                <a:ext cx="2730103" cy="2238825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17651F-A441-43DA-927C-4150A4197924}"/>
                  </a:ext>
                </a:extLst>
              </p:cNvPr>
              <p:cNvSpPr/>
              <p:nvPr/>
            </p:nvSpPr>
            <p:spPr>
              <a:xfrm>
                <a:off x="4894155" y="3526535"/>
                <a:ext cx="2262291" cy="214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© ESA/Herschel/NASA/JPL-Caltech</a:t>
                </a: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192E25-A285-4C38-A552-2BF7E8796623}"/>
              </a:ext>
            </a:extLst>
          </p:cNvPr>
          <p:cNvSpPr/>
          <p:nvPr/>
        </p:nvSpPr>
        <p:spPr>
          <a:xfrm>
            <a:off x="4764558" y="6057013"/>
            <a:ext cx="40992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Luhman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, K.L. (2018),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ApJ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, 156, 271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1288473"/>
            <a:ext cx="5621482" cy="38446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7AE146-9D38-4D6B-8800-091073C7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STATISTICAL ANALYSIS OF GROUPS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CC733-C5F6-4C9D-8F33-109951B9FF8F}"/>
              </a:ext>
            </a:extLst>
          </p:cNvPr>
          <p:cNvSpPr txBox="1"/>
          <p:nvPr/>
        </p:nvSpPr>
        <p:spPr>
          <a:xfrm>
            <a:off x="5852043" y="2195129"/>
            <a:ext cx="2673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p-value &lt; 0.05.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Distribution NOT unimodal.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distinct groups identified.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FAAF617-64CD-4B18-9494-F77B5878BAF6}"/>
              </a:ext>
            </a:extLst>
          </p:cNvPr>
          <p:cNvSpPr txBox="1">
            <a:spLocks/>
          </p:cNvSpPr>
          <p:nvPr/>
        </p:nvSpPr>
        <p:spPr>
          <a:xfrm>
            <a:off x="237163" y="6357681"/>
            <a:ext cx="751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Extra 4</a:t>
            </a:r>
          </a:p>
        </p:txBody>
      </p:sp>
    </p:spTree>
    <p:extLst>
      <p:ext uri="{BB962C8B-B14F-4D97-AF65-F5344CB8AC3E}">
        <p14:creationId xmlns:p14="http://schemas.microsoft.com/office/powerpoint/2010/main" val="395463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29" y="1490134"/>
            <a:ext cx="6599257" cy="4843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C93AD-55F5-45A8-9C40-A40F3954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GAIA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ARCHIVE SEARCH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BA5DA4-1FAD-42EE-84D9-03B7D1ABB39D}"/>
              </a:ext>
            </a:extLst>
          </p:cNvPr>
          <p:cNvSpPr/>
          <p:nvPr/>
        </p:nvSpPr>
        <p:spPr>
          <a:xfrm>
            <a:off x="2096161" y="976734"/>
            <a:ext cx="4951677" cy="39241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 ADQL ‘box’ search: </a:t>
            </a:r>
            <a:r>
              <a:rPr lang="en-GB" sz="1950" b="1" dirty="0">
                <a:latin typeface="Arial" panose="020B0604020202020204" pitchFamily="34" charset="0"/>
                <a:cs typeface="Arial" panose="020B0604020202020204" pitchFamily="34" charset="0"/>
              </a:rPr>
              <a:t>7587</a:t>
            </a: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 sources returned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</p:spTree>
    <p:extLst>
      <p:ext uri="{BB962C8B-B14F-4D97-AF65-F5344CB8AC3E}">
        <p14:creationId xmlns:p14="http://schemas.microsoft.com/office/powerpoint/2010/main" val="311383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289F13-C937-4F85-AD22-617B5E62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9BE65-2DDD-435D-81EC-C86BC8499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66" y="917168"/>
            <a:ext cx="6781101" cy="51422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D2C49C-B23F-4283-83A9-CA321FB4D288}"/>
              </a:ext>
            </a:extLst>
          </p:cNvPr>
          <p:cNvSpPr/>
          <p:nvPr/>
        </p:nvSpPr>
        <p:spPr>
          <a:xfrm>
            <a:off x="4764558" y="6057013"/>
            <a:ext cx="40992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Background image: Schneider, N., et al.( 2011), A&amp;A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529, A1, Figure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03F8DC-36B6-433D-9A74-B25627A94373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DISTRIBUTION OF SOURCES IN TMC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</p:spTree>
    <p:extLst>
      <p:ext uri="{BB962C8B-B14F-4D97-AF65-F5344CB8AC3E}">
        <p14:creationId xmlns:p14="http://schemas.microsoft.com/office/powerpoint/2010/main" val="100724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F456D77-AC93-4B83-A8CD-B45B48FAA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6" y="1016332"/>
            <a:ext cx="6364815" cy="4957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7E8DE-2D64-467E-91D8-C2184C41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9A6BA-44D8-4E46-B620-720EA240387A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DATA REDUCTION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7014B6-06D4-463D-B644-F7073CE0F61E}"/>
              </a:ext>
            </a:extLst>
          </p:cNvPr>
          <p:cNvSpPr/>
          <p:nvPr/>
        </p:nvSpPr>
        <p:spPr>
          <a:xfrm>
            <a:off x="4764558" y="6057013"/>
            <a:ext cx="40992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Image: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Rebull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, L.M., et al.( 2010),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ApJS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186, (2), 259-307, Figure 8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D73288B3-17DB-4993-B4C8-BD4082A0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</p:spTree>
    <p:extLst>
      <p:ext uri="{BB962C8B-B14F-4D97-AF65-F5344CB8AC3E}">
        <p14:creationId xmlns:p14="http://schemas.microsoft.com/office/powerpoint/2010/main" val="104314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0B67E9-DC8E-4063-BE8B-63FC63B6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1A168F5-33E3-4EE0-AA92-43C8EBD5C8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40263"/>
            <a:ext cx="6718522" cy="50855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GAIA – SPITZER CROSS MATCH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</p:spTree>
    <p:extLst>
      <p:ext uri="{BB962C8B-B14F-4D97-AF65-F5344CB8AC3E}">
        <p14:creationId xmlns:p14="http://schemas.microsoft.com/office/powerpoint/2010/main" val="198952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0D093-D0C5-4B30-BB3D-D0361E57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7" y="936579"/>
            <a:ext cx="6356405" cy="48706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DISTANCE DISTRIBUTION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66980D-510A-4B4F-861C-01604A745D87}"/>
              </a:ext>
            </a:extLst>
          </p:cNvPr>
          <p:cNvSpPr txBox="1"/>
          <p:nvPr/>
        </p:nvSpPr>
        <p:spPr>
          <a:xfrm>
            <a:off x="6588367" y="2633246"/>
            <a:ext cx="2457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168 sources binned at 3pc.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distinct groups identified.</a:t>
            </a:r>
          </a:p>
        </p:txBody>
      </p:sp>
    </p:spTree>
    <p:extLst>
      <p:ext uri="{BB962C8B-B14F-4D97-AF65-F5344CB8AC3E}">
        <p14:creationId xmlns:p14="http://schemas.microsoft.com/office/powerpoint/2010/main" val="532341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B0D1DE-1E2A-4A29-A4FF-157F2B18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76B93E70-D2C8-40AA-BBC8-2D9E60DC030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" y="1276350"/>
            <a:ext cx="6822000" cy="4489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IDENTIFICATION OF GROUPS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2E124-0EEA-4ABB-9380-E51E136334A7}"/>
              </a:ext>
            </a:extLst>
          </p:cNvPr>
          <p:cNvSpPr txBox="1"/>
          <p:nvPr/>
        </p:nvSpPr>
        <p:spPr>
          <a:xfrm>
            <a:off x="6755641" y="1951415"/>
            <a:ext cx="22740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Double gaussian fit suggests two populations.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 peak: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130 ± 16 pc (FWHM).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Second peak: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160 ± 11 pc (FWHM).</a:t>
            </a:r>
          </a:p>
        </p:txBody>
      </p:sp>
    </p:spTree>
    <p:extLst>
      <p:ext uri="{BB962C8B-B14F-4D97-AF65-F5344CB8AC3E}">
        <p14:creationId xmlns:p14="http://schemas.microsoft.com/office/powerpoint/2010/main" val="24034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53129-9FB3-4612-B878-475D7FE9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2" descr="figure1-histogram_bin-3pc">
            <a:extLst>
              <a:ext uri="{FF2B5EF4-FFF2-40B4-BE49-F238E27FC236}">
                <a16:creationId xmlns:a16="http://schemas.microsoft.com/office/drawing/2014/main" id="{1D38DADD-70B9-4FCB-9E37-63B3C03F0737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77" y="936579"/>
            <a:ext cx="6364800" cy="486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THE TWO ‘HORNS’ OF TAURUS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2DA61-CEB1-4569-A962-432FB88DEE4F}"/>
              </a:ext>
            </a:extLst>
          </p:cNvPr>
          <p:cNvSpPr txBox="1"/>
          <p:nvPr/>
        </p:nvSpPr>
        <p:spPr>
          <a:xfrm>
            <a:off x="6523641" y="2755260"/>
            <a:ext cx="25248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Near and Far groups identified.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THE TWO HORNS</a:t>
            </a:r>
          </a:p>
        </p:txBody>
      </p:sp>
    </p:spTree>
    <p:extLst>
      <p:ext uri="{BB962C8B-B14F-4D97-AF65-F5344CB8AC3E}">
        <p14:creationId xmlns:p14="http://schemas.microsoft.com/office/powerpoint/2010/main" val="684658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</TotalTime>
  <Words>1367</Words>
  <Application>Microsoft Office PowerPoint</Application>
  <PresentationFormat>On-screen Show (4:3)</PresentationFormat>
  <Paragraphs>211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Lambeth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Fleming</dc:creator>
  <cp:lastModifiedBy>Graham David Fleming</cp:lastModifiedBy>
  <cp:revision>138</cp:revision>
  <dcterms:created xsi:type="dcterms:W3CDTF">2019-05-24T09:32:16Z</dcterms:created>
  <dcterms:modified xsi:type="dcterms:W3CDTF">2019-06-20T06:11:37Z</dcterms:modified>
</cp:coreProperties>
</file>